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65" r:id="rId2"/>
    <p:sldId id="295" r:id="rId3"/>
    <p:sldId id="258" r:id="rId4"/>
    <p:sldId id="347" r:id="rId5"/>
    <p:sldId id="339" r:id="rId6"/>
    <p:sldId id="345" r:id="rId7"/>
    <p:sldId id="341" r:id="rId8"/>
    <p:sldId id="342" r:id="rId9"/>
    <p:sldId id="346" r:id="rId10"/>
    <p:sldId id="359" r:id="rId11"/>
    <p:sldId id="360" r:id="rId12"/>
    <p:sldId id="361" r:id="rId13"/>
    <p:sldId id="362" r:id="rId14"/>
    <p:sldId id="338" r:id="rId15"/>
    <p:sldId id="310" r:id="rId16"/>
    <p:sldId id="325" r:id="rId17"/>
    <p:sldId id="344" r:id="rId18"/>
    <p:sldId id="333" r:id="rId19"/>
    <p:sldId id="311" r:id="rId20"/>
    <p:sldId id="356" r:id="rId21"/>
    <p:sldId id="354" r:id="rId22"/>
    <p:sldId id="355" r:id="rId23"/>
    <p:sldId id="358" r:id="rId24"/>
    <p:sldId id="363" r:id="rId25"/>
    <p:sldId id="366" r:id="rId26"/>
    <p:sldId id="367" r:id="rId27"/>
    <p:sldId id="365" r:id="rId28"/>
    <p:sldId id="364" r:id="rId29"/>
    <p:sldId id="348" r:id="rId30"/>
    <p:sldId id="350" r:id="rId31"/>
    <p:sldId id="351" r:id="rId32"/>
    <p:sldId id="352" r:id="rId33"/>
    <p:sldId id="353" r:id="rId34"/>
    <p:sldId id="349" r:id="rId35"/>
    <p:sldId id="289" r:id="rId36"/>
    <p:sldId id="261" r:id="rId3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세철" initials="세" lastIdx="2" clrIdx="0">
    <p:extLst>
      <p:ext uri="{19B8F6BF-5375-455C-9EA6-DF929625EA0E}">
        <p15:presenceInfo xmlns:p15="http://schemas.microsoft.com/office/powerpoint/2012/main" userId="b01a6fbe7293e9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CE5"/>
    <a:srgbClr val="A3754B"/>
    <a:srgbClr val="0286AD"/>
    <a:srgbClr val="6BC0FF"/>
    <a:srgbClr val="01B1D0"/>
    <a:srgbClr val="F5E50F"/>
    <a:srgbClr val="FAF284"/>
    <a:srgbClr val="E9E595"/>
    <a:srgbClr val="BFBFBF"/>
    <a:srgbClr val="90CBDD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59" autoAdjust="0"/>
    <p:restoredTop sz="91489" autoAdjust="0"/>
  </p:normalViewPr>
  <p:slideViewPr>
    <p:cSldViewPr snapToGrid="0" showGuides="1">
      <p:cViewPr varScale="1">
        <p:scale>
          <a:sx n="79" d="100"/>
          <a:sy n="79" d="100"/>
        </p:scale>
        <p:origin x="1099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1-27T23:36:28.151" idx="1">
    <p:pos x="10" y="10"/>
    <p:text>운영중인 서비스의 
안정성을 위해 각종 
자원을 이중 또는 그 
이상으로 구성한다.
하나의 서비스에 장애가 발생하는 경우 다른 
서버를 통해 서비스를 
지속가능하게 한다.
결과적으로 서버 하나가 
다운되어도 다른 서버로 
연결되도록 하여 약간의 
렉만 발생할 뿐, 
사용자가 이를 인지하지 
못하도록 한다.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1-27T23:36:28.151" idx="2">
    <p:pos x="10" y="10"/>
    <p:text>운영중인 서비스의 
안정성을 위해 각종 
자원을 이중 또는 그 
이상으로 구성한다.
하나의 서비스에 장애가 발생하는 경우 다른 
서버를 통해 서비스를 
지속가능하게 한다.
결과적으로 서버 하나가 
다운되어도 다른 서버로 
연결되도록 하여 약간의 
렉만 발생할 뿐, 
사용자가 이를 인지하지 
못하도록 한다.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eg>
</file>

<file path=ppt/media/image2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C0D0D0-3290-4D16-BA8A-43215561762C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59A02C-23B9-4569-A4E3-AE45213510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890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7385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ADB4A-3A8B-4072-ACF2-B9A64CC5A17A}" type="datetimeFigureOut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lol70WbRs2c&amp;t=347s" TargetMode="External"/><Relationship Id="rId13" Type="http://schemas.openxmlformats.org/officeDocument/2006/relationships/hyperlink" Target="https://namu.wiki/w/%EB%B2%99%EC%BB%A4(%EC%8A%A4%ED%83%80%ED%81%AC%EB%9E%98%ED%94%84%ED%8A%B8%20%EC%8B%9C%EB%A6%AC%EC%A6%88)" TargetMode="External"/><Relationship Id="rId3" Type="http://schemas.openxmlformats.org/officeDocument/2006/relationships/hyperlink" Target="https://donghwa-kim.github.io/SelectiveSearch.html" TargetMode="External"/><Relationship Id="rId7" Type="http://schemas.openxmlformats.org/officeDocument/2006/relationships/hyperlink" Target="https://www.youtube.com/watch?v=Cj8kp11kQUA" TargetMode="External"/><Relationship Id="rId12" Type="http://schemas.openxmlformats.org/officeDocument/2006/relationships/hyperlink" Target="https://namu.wiki/w/%EB%AF%B8%EC%82%AC%EC%9D%BC%20%ED%8F%AC%ED%83%91" TargetMode="External"/><Relationship Id="rId2" Type="http://schemas.openxmlformats.org/officeDocument/2006/relationships/hyperlink" Target="https://www.youtube.com/watch?v=Vx2X-p3uM6A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youtube.com/watch?v=8R1XFU8ecEM" TargetMode="External"/><Relationship Id="rId11" Type="http://schemas.openxmlformats.org/officeDocument/2006/relationships/hyperlink" Target="https://news.mt.co.kr/mtview.php?no=2012010917308124842" TargetMode="External"/><Relationship Id="rId5" Type="http://schemas.openxmlformats.org/officeDocument/2006/relationships/hyperlink" Target="https://www.youtube.com/watch?v=mg9yU5W5kxc" TargetMode="External"/><Relationship Id="rId15" Type="http://schemas.openxmlformats.org/officeDocument/2006/relationships/hyperlink" Target="https://developer.nvidia.com/ko-kr/blog/%ED%8C%A8%EC%8A%A4-%ED%8A%B8%EB%A0%88%EC%9D%B4%EC%8B%B1%EC%9D%B4%EB%9E%80/" TargetMode="External"/><Relationship Id="rId10" Type="http://schemas.openxmlformats.org/officeDocument/2006/relationships/hyperlink" Target="https://dpg.danawa.com/bbs/view?boardSeq=244&amp;listSeq=4044271&amp;past=Y" TargetMode="External"/><Relationship Id="rId4" Type="http://schemas.openxmlformats.org/officeDocument/2006/relationships/hyperlink" Target="https://www.youtube.com/watch?v=7zZXX_nQCTw" TargetMode="External"/><Relationship Id="rId9" Type="http://schemas.openxmlformats.org/officeDocument/2006/relationships/hyperlink" Target="https://www.youtube.com/watch?v=XIuvo6OOzJg" TargetMode="External"/><Relationship Id="rId14" Type="http://schemas.openxmlformats.org/officeDocument/2006/relationships/hyperlink" Target="https://www.ncloud24.com/goods/marketplace/ha_double-take.php" TargetMode="Externa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6A231D34-A997-4FA9-AB4B-04B0E2BA2E28}"/>
              </a:ext>
            </a:extLst>
          </p:cNvPr>
          <p:cNvSpPr/>
          <p:nvPr/>
        </p:nvSpPr>
        <p:spPr>
          <a:xfrm>
            <a:off x="3884745" y="714735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22D3392-C542-49BC-BB5B-6DE5C8EFA770}"/>
              </a:ext>
            </a:extLst>
          </p:cNvPr>
          <p:cNvSpPr/>
          <p:nvPr/>
        </p:nvSpPr>
        <p:spPr>
          <a:xfrm>
            <a:off x="4296195" y="848021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Google Shape;295;p40">
            <a:extLst>
              <a:ext uri="{FF2B5EF4-FFF2-40B4-BE49-F238E27FC236}">
                <a16:creationId xmlns:a16="http://schemas.microsoft.com/office/drawing/2014/main" id="{789D5665-4C62-FAD5-7847-5546F71E708C}"/>
              </a:ext>
            </a:extLst>
          </p:cNvPr>
          <p:cNvGrpSpPr/>
          <p:nvPr/>
        </p:nvGrpSpPr>
        <p:grpSpPr>
          <a:xfrm>
            <a:off x="3311072" y="1894989"/>
            <a:ext cx="4850769" cy="1931633"/>
            <a:chOff x="2428325" y="238125"/>
            <a:chExt cx="4850769" cy="1931633"/>
          </a:xfrm>
        </p:grpSpPr>
        <p:sp>
          <p:nvSpPr>
            <p:cNvPr id="7" name="Google Shape;296;p40">
              <a:extLst>
                <a:ext uri="{FF2B5EF4-FFF2-40B4-BE49-F238E27FC236}">
                  <a16:creationId xmlns:a16="http://schemas.microsoft.com/office/drawing/2014/main" id="{B47FE2D5-1858-08FE-8EE4-DA0948732D97}"/>
                </a:ext>
              </a:extLst>
            </p:cNvPr>
            <p:cNvSpPr/>
            <p:nvPr/>
          </p:nvSpPr>
          <p:spPr>
            <a:xfrm>
              <a:off x="5691750" y="1211700"/>
              <a:ext cx="1587344" cy="958058"/>
            </a:xfrm>
            <a:custGeom>
              <a:avLst/>
              <a:gdLst/>
              <a:ahLst/>
              <a:cxnLst/>
              <a:rect l="l" t="t" r="r" b="b"/>
              <a:pathLst>
                <a:path w="32749" h="19766" extrusionOk="0">
                  <a:moveTo>
                    <a:pt x="6347" y="0"/>
                  </a:moveTo>
                  <a:cubicBezTo>
                    <a:pt x="5859" y="0"/>
                    <a:pt x="5318" y="318"/>
                    <a:pt x="4751" y="1189"/>
                  </a:cubicBezTo>
                  <a:cubicBezTo>
                    <a:pt x="4112" y="958"/>
                    <a:pt x="3581" y="874"/>
                    <a:pt x="3145" y="874"/>
                  </a:cubicBezTo>
                  <a:cubicBezTo>
                    <a:pt x="1968" y="874"/>
                    <a:pt x="1493" y="1491"/>
                    <a:pt x="1493" y="1491"/>
                  </a:cubicBezTo>
                  <a:cubicBezTo>
                    <a:pt x="1493" y="1491"/>
                    <a:pt x="0" y="2707"/>
                    <a:pt x="747" y="4737"/>
                  </a:cubicBezTo>
                  <a:cubicBezTo>
                    <a:pt x="1010" y="5451"/>
                    <a:pt x="1396" y="5683"/>
                    <a:pt x="1785" y="5683"/>
                  </a:cubicBezTo>
                  <a:cubicBezTo>
                    <a:pt x="2504" y="5683"/>
                    <a:pt x="3237" y="4896"/>
                    <a:pt x="3237" y="4896"/>
                  </a:cubicBezTo>
                  <a:cubicBezTo>
                    <a:pt x="3237" y="4896"/>
                    <a:pt x="3607" y="6198"/>
                    <a:pt x="5852" y="6303"/>
                  </a:cubicBezTo>
                  <a:cubicBezTo>
                    <a:pt x="6437" y="7257"/>
                    <a:pt x="7059" y="7548"/>
                    <a:pt x="7601" y="7548"/>
                  </a:cubicBezTo>
                  <a:cubicBezTo>
                    <a:pt x="8443" y="7548"/>
                    <a:pt x="9089" y="6845"/>
                    <a:pt x="9090" y="6845"/>
                  </a:cubicBezTo>
                  <a:lnTo>
                    <a:pt x="9090" y="6845"/>
                  </a:lnTo>
                  <a:cubicBezTo>
                    <a:pt x="8094" y="9662"/>
                    <a:pt x="11331" y="9910"/>
                    <a:pt x="11331" y="9910"/>
                  </a:cubicBezTo>
                  <a:cubicBezTo>
                    <a:pt x="10808" y="11279"/>
                    <a:pt x="11954" y="12169"/>
                    <a:pt x="11954" y="12169"/>
                  </a:cubicBezTo>
                  <a:cubicBezTo>
                    <a:pt x="11954" y="12169"/>
                    <a:pt x="12546" y="13947"/>
                    <a:pt x="13468" y="13947"/>
                  </a:cubicBezTo>
                  <a:cubicBezTo>
                    <a:pt x="13581" y="13947"/>
                    <a:pt x="13699" y="13921"/>
                    <a:pt x="13821" y="13861"/>
                  </a:cubicBezTo>
                  <a:cubicBezTo>
                    <a:pt x="13909" y="15304"/>
                    <a:pt x="14618" y="16411"/>
                    <a:pt x="15426" y="16411"/>
                  </a:cubicBezTo>
                  <a:cubicBezTo>
                    <a:pt x="15763" y="16411"/>
                    <a:pt x="16116" y="16219"/>
                    <a:pt x="16449" y="15780"/>
                  </a:cubicBezTo>
                  <a:cubicBezTo>
                    <a:pt x="16925" y="16459"/>
                    <a:pt x="17788" y="16656"/>
                    <a:pt x="18630" y="16656"/>
                  </a:cubicBezTo>
                  <a:cubicBezTo>
                    <a:pt x="19795" y="16656"/>
                    <a:pt x="20919" y="16278"/>
                    <a:pt x="20919" y="16278"/>
                  </a:cubicBezTo>
                  <a:cubicBezTo>
                    <a:pt x="21417" y="18395"/>
                    <a:pt x="24157" y="18894"/>
                    <a:pt x="24157" y="18894"/>
                  </a:cubicBezTo>
                  <a:cubicBezTo>
                    <a:pt x="24082" y="19493"/>
                    <a:pt x="24469" y="19765"/>
                    <a:pt x="25101" y="19765"/>
                  </a:cubicBezTo>
                  <a:cubicBezTo>
                    <a:pt x="26570" y="19765"/>
                    <a:pt x="29363" y="18293"/>
                    <a:pt x="30756" y="16029"/>
                  </a:cubicBezTo>
                  <a:cubicBezTo>
                    <a:pt x="32749" y="12792"/>
                    <a:pt x="29511" y="11048"/>
                    <a:pt x="29511" y="11048"/>
                  </a:cubicBezTo>
                  <a:cubicBezTo>
                    <a:pt x="29511" y="11048"/>
                    <a:pt x="28899" y="11311"/>
                    <a:pt x="28111" y="11311"/>
                  </a:cubicBezTo>
                  <a:cubicBezTo>
                    <a:pt x="27271" y="11311"/>
                    <a:pt x="26233" y="11012"/>
                    <a:pt x="25526" y="9779"/>
                  </a:cubicBezTo>
                  <a:cubicBezTo>
                    <a:pt x="24072" y="7063"/>
                    <a:pt x="22426" y="6461"/>
                    <a:pt x="21250" y="6461"/>
                  </a:cubicBezTo>
                  <a:cubicBezTo>
                    <a:pt x="20312" y="6461"/>
                    <a:pt x="19674" y="6845"/>
                    <a:pt x="19674" y="6845"/>
                  </a:cubicBezTo>
                  <a:cubicBezTo>
                    <a:pt x="19344" y="5381"/>
                    <a:pt x="18583" y="4972"/>
                    <a:pt x="17836" y="4972"/>
                  </a:cubicBezTo>
                  <a:cubicBezTo>
                    <a:pt x="16892" y="4972"/>
                    <a:pt x="15970" y="5625"/>
                    <a:pt x="15970" y="5625"/>
                  </a:cubicBezTo>
                  <a:cubicBezTo>
                    <a:pt x="16412" y="4056"/>
                    <a:pt x="15337" y="3131"/>
                    <a:pt x="13985" y="3131"/>
                  </a:cubicBezTo>
                  <a:cubicBezTo>
                    <a:pt x="13531" y="3131"/>
                    <a:pt x="13046" y="3235"/>
                    <a:pt x="12576" y="3454"/>
                  </a:cubicBezTo>
                  <a:cubicBezTo>
                    <a:pt x="11732" y="2273"/>
                    <a:pt x="10771" y="1969"/>
                    <a:pt x="10004" y="1969"/>
                  </a:cubicBezTo>
                  <a:cubicBezTo>
                    <a:pt x="9187" y="1969"/>
                    <a:pt x="8591" y="2314"/>
                    <a:pt x="8591" y="2314"/>
                  </a:cubicBezTo>
                  <a:cubicBezTo>
                    <a:pt x="8591" y="2314"/>
                    <a:pt x="7663" y="0"/>
                    <a:pt x="6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97;p40">
              <a:extLst>
                <a:ext uri="{FF2B5EF4-FFF2-40B4-BE49-F238E27FC236}">
                  <a16:creationId xmlns:a16="http://schemas.microsoft.com/office/drawing/2014/main" id="{5856E621-23FC-D0E6-7E59-638870366E7B}"/>
                </a:ext>
              </a:extLst>
            </p:cNvPr>
            <p:cNvSpPr/>
            <p:nvPr/>
          </p:nvSpPr>
          <p:spPr>
            <a:xfrm>
              <a:off x="4852250" y="1108375"/>
              <a:ext cx="822500" cy="225750"/>
            </a:xfrm>
            <a:custGeom>
              <a:avLst/>
              <a:gdLst/>
              <a:ahLst/>
              <a:cxnLst/>
              <a:rect l="l" t="t" r="r" b="b"/>
              <a:pathLst>
                <a:path w="32900" h="9030" extrusionOk="0">
                  <a:moveTo>
                    <a:pt x="11578" y="0"/>
                  </a:moveTo>
                  <a:cubicBezTo>
                    <a:pt x="9202" y="0"/>
                    <a:pt x="6791" y="296"/>
                    <a:pt x="4579" y="1088"/>
                  </a:cubicBezTo>
                  <a:lnTo>
                    <a:pt x="20" y="223"/>
                  </a:lnTo>
                  <a:lnTo>
                    <a:pt x="0" y="504"/>
                  </a:lnTo>
                  <a:lnTo>
                    <a:pt x="4479" y="1643"/>
                  </a:lnTo>
                  <a:cubicBezTo>
                    <a:pt x="4479" y="1643"/>
                    <a:pt x="12711" y="7369"/>
                    <a:pt x="24045" y="7685"/>
                  </a:cubicBezTo>
                  <a:cubicBezTo>
                    <a:pt x="24045" y="7685"/>
                    <a:pt x="29484" y="8483"/>
                    <a:pt x="31132" y="9030"/>
                  </a:cubicBezTo>
                  <a:lnTo>
                    <a:pt x="31675" y="8379"/>
                  </a:lnTo>
                  <a:cubicBezTo>
                    <a:pt x="31675" y="8379"/>
                    <a:pt x="27810" y="7374"/>
                    <a:pt x="28096" y="5895"/>
                  </a:cubicBezTo>
                  <a:cubicBezTo>
                    <a:pt x="28292" y="4878"/>
                    <a:pt x="29506" y="4519"/>
                    <a:pt x="30907" y="4519"/>
                  </a:cubicBezTo>
                  <a:cubicBezTo>
                    <a:pt x="31544" y="4519"/>
                    <a:pt x="32219" y="4593"/>
                    <a:pt x="32854" y="4714"/>
                  </a:cubicBezTo>
                  <a:lnTo>
                    <a:pt x="32899" y="4030"/>
                  </a:lnTo>
                  <a:cubicBezTo>
                    <a:pt x="32899" y="4030"/>
                    <a:pt x="27772" y="3253"/>
                    <a:pt x="25204" y="2458"/>
                  </a:cubicBezTo>
                  <a:cubicBezTo>
                    <a:pt x="23365" y="1889"/>
                    <a:pt x="17579" y="0"/>
                    <a:pt x="11578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98;p40">
              <a:extLst>
                <a:ext uri="{FF2B5EF4-FFF2-40B4-BE49-F238E27FC236}">
                  <a16:creationId xmlns:a16="http://schemas.microsoft.com/office/drawing/2014/main" id="{E2ED3F32-2312-55FB-E289-054E2384EE44}"/>
                </a:ext>
              </a:extLst>
            </p:cNvPr>
            <p:cNvSpPr/>
            <p:nvPr/>
          </p:nvSpPr>
          <p:spPr>
            <a:xfrm>
              <a:off x="5241525" y="1248975"/>
              <a:ext cx="216175" cy="306750"/>
            </a:xfrm>
            <a:custGeom>
              <a:avLst/>
              <a:gdLst/>
              <a:ahLst/>
              <a:cxnLst/>
              <a:rect l="l" t="t" r="r" b="b"/>
              <a:pathLst>
                <a:path w="8647" h="12270" extrusionOk="0">
                  <a:moveTo>
                    <a:pt x="1" y="0"/>
                  </a:moveTo>
                  <a:cubicBezTo>
                    <a:pt x="1" y="1"/>
                    <a:pt x="3175" y="11381"/>
                    <a:pt x="3504" y="12088"/>
                  </a:cubicBezTo>
                  <a:lnTo>
                    <a:pt x="6237" y="12270"/>
                  </a:lnTo>
                  <a:cubicBezTo>
                    <a:pt x="6237" y="12270"/>
                    <a:pt x="8597" y="2567"/>
                    <a:pt x="8623" y="1727"/>
                  </a:cubicBezTo>
                  <a:cubicBezTo>
                    <a:pt x="8647" y="88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99;p40">
              <a:extLst>
                <a:ext uri="{FF2B5EF4-FFF2-40B4-BE49-F238E27FC236}">
                  <a16:creationId xmlns:a16="http://schemas.microsoft.com/office/drawing/2014/main" id="{DF56FF60-50EA-235F-8A6F-C99B6C224231}"/>
                </a:ext>
              </a:extLst>
            </p:cNvPr>
            <p:cNvSpPr/>
            <p:nvPr/>
          </p:nvSpPr>
          <p:spPr>
            <a:xfrm>
              <a:off x="5265875" y="912350"/>
              <a:ext cx="258225" cy="269625"/>
            </a:xfrm>
            <a:custGeom>
              <a:avLst/>
              <a:gdLst/>
              <a:ahLst/>
              <a:cxnLst/>
              <a:rect l="l" t="t" r="r" b="b"/>
              <a:pathLst>
                <a:path w="10329" h="10785" extrusionOk="0">
                  <a:moveTo>
                    <a:pt x="7190" y="0"/>
                  </a:moveTo>
                  <a:cubicBezTo>
                    <a:pt x="6073" y="1329"/>
                    <a:pt x="1" y="8663"/>
                    <a:pt x="1" y="8663"/>
                  </a:cubicBezTo>
                  <a:cubicBezTo>
                    <a:pt x="314" y="8960"/>
                    <a:pt x="6200" y="10784"/>
                    <a:pt x="7636" y="10784"/>
                  </a:cubicBezTo>
                  <a:cubicBezTo>
                    <a:pt x="7818" y="10784"/>
                    <a:pt x="7929" y="10755"/>
                    <a:pt x="7947" y="10689"/>
                  </a:cubicBezTo>
                  <a:cubicBezTo>
                    <a:pt x="8111" y="10107"/>
                    <a:pt x="10328" y="1613"/>
                    <a:pt x="10210" y="1511"/>
                  </a:cubicBezTo>
                  <a:cubicBezTo>
                    <a:pt x="10093" y="1410"/>
                    <a:pt x="7190" y="0"/>
                    <a:pt x="7190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00;p40">
              <a:extLst>
                <a:ext uri="{FF2B5EF4-FFF2-40B4-BE49-F238E27FC236}">
                  <a16:creationId xmlns:a16="http://schemas.microsoft.com/office/drawing/2014/main" id="{AC7214C2-86C7-5BBA-1968-FF4C5E78B002}"/>
                </a:ext>
              </a:extLst>
            </p:cNvPr>
            <p:cNvSpPr/>
            <p:nvPr/>
          </p:nvSpPr>
          <p:spPr>
            <a:xfrm>
              <a:off x="5403400" y="874125"/>
              <a:ext cx="131625" cy="78900"/>
            </a:xfrm>
            <a:custGeom>
              <a:avLst/>
              <a:gdLst/>
              <a:ahLst/>
              <a:cxnLst/>
              <a:rect l="l" t="t" r="r" b="b"/>
              <a:pathLst>
                <a:path w="5265" h="3156" extrusionOk="0">
                  <a:moveTo>
                    <a:pt x="347" y="1"/>
                  </a:moveTo>
                  <a:cubicBezTo>
                    <a:pt x="251" y="25"/>
                    <a:pt x="1" y="699"/>
                    <a:pt x="1" y="699"/>
                  </a:cubicBezTo>
                  <a:cubicBezTo>
                    <a:pt x="337" y="782"/>
                    <a:pt x="4877" y="3156"/>
                    <a:pt x="5043" y="3156"/>
                  </a:cubicBezTo>
                  <a:cubicBezTo>
                    <a:pt x="5044" y="3156"/>
                    <a:pt x="5045" y="3156"/>
                    <a:pt x="5045" y="3156"/>
                  </a:cubicBezTo>
                  <a:cubicBezTo>
                    <a:pt x="5172" y="3133"/>
                    <a:pt x="5265" y="2671"/>
                    <a:pt x="5265" y="2671"/>
                  </a:cubicBezTo>
                  <a:cubicBezTo>
                    <a:pt x="5030" y="2437"/>
                    <a:pt x="347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01;p40">
              <a:extLst>
                <a:ext uri="{FF2B5EF4-FFF2-40B4-BE49-F238E27FC236}">
                  <a16:creationId xmlns:a16="http://schemas.microsoft.com/office/drawing/2014/main" id="{C7C59686-534A-FF5D-F62C-ABCF160924A1}"/>
                </a:ext>
              </a:extLst>
            </p:cNvPr>
            <p:cNvSpPr/>
            <p:nvPr/>
          </p:nvSpPr>
          <p:spPr>
            <a:xfrm>
              <a:off x="5272850" y="1547625"/>
              <a:ext cx="137025" cy="21200"/>
            </a:xfrm>
            <a:custGeom>
              <a:avLst/>
              <a:gdLst/>
              <a:ahLst/>
              <a:cxnLst/>
              <a:rect l="l" t="t" r="r" b="b"/>
              <a:pathLst>
                <a:path w="5481" h="848" extrusionOk="0">
                  <a:moveTo>
                    <a:pt x="392" y="0"/>
                  </a:moveTo>
                  <a:cubicBezTo>
                    <a:pt x="315" y="0"/>
                    <a:pt x="260" y="3"/>
                    <a:pt x="230" y="8"/>
                  </a:cubicBezTo>
                  <a:cubicBezTo>
                    <a:pt x="230" y="8"/>
                    <a:pt x="1" y="648"/>
                    <a:pt x="175" y="848"/>
                  </a:cubicBezTo>
                  <a:cubicBezTo>
                    <a:pt x="175" y="848"/>
                    <a:pt x="3832" y="734"/>
                    <a:pt x="4931" y="734"/>
                  </a:cubicBezTo>
                  <a:cubicBezTo>
                    <a:pt x="5063" y="734"/>
                    <a:pt x="5159" y="736"/>
                    <a:pt x="5206" y="740"/>
                  </a:cubicBezTo>
                  <a:cubicBezTo>
                    <a:pt x="5206" y="740"/>
                    <a:pt x="5480" y="357"/>
                    <a:pt x="5232" y="341"/>
                  </a:cubicBezTo>
                  <a:cubicBezTo>
                    <a:pt x="5232" y="341"/>
                    <a:pt x="1302" y="0"/>
                    <a:pt x="39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2;p40">
              <a:extLst>
                <a:ext uri="{FF2B5EF4-FFF2-40B4-BE49-F238E27FC236}">
                  <a16:creationId xmlns:a16="http://schemas.microsoft.com/office/drawing/2014/main" id="{D7EB9292-1BE4-88C6-83C2-E2F942D0B5F2}"/>
                </a:ext>
              </a:extLst>
            </p:cNvPr>
            <p:cNvSpPr/>
            <p:nvPr/>
          </p:nvSpPr>
          <p:spPr>
            <a:xfrm>
              <a:off x="5544350" y="1218150"/>
              <a:ext cx="149950" cy="102800"/>
            </a:xfrm>
            <a:custGeom>
              <a:avLst/>
              <a:gdLst/>
              <a:ahLst/>
              <a:cxnLst/>
              <a:rect l="l" t="t" r="r" b="b"/>
              <a:pathLst>
                <a:path w="5998" h="4112" extrusionOk="0">
                  <a:moveTo>
                    <a:pt x="2958" y="0"/>
                  </a:moveTo>
                  <a:cubicBezTo>
                    <a:pt x="1426" y="0"/>
                    <a:pt x="0" y="409"/>
                    <a:pt x="188" y="1784"/>
                  </a:cubicBezTo>
                  <a:cubicBezTo>
                    <a:pt x="439" y="3623"/>
                    <a:pt x="4918" y="4112"/>
                    <a:pt x="4918" y="4112"/>
                  </a:cubicBezTo>
                  <a:cubicBezTo>
                    <a:pt x="5997" y="3373"/>
                    <a:pt x="5990" y="471"/>
                    <a:pt x="5990" y="471"/>
                  </a:cubicBezTo>
                  <a:cubicBezTo>
                    <a:pt x="5369" y="241"/>
                    <a:pt x="4132" y="0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03;p40">
              <a:extLst>
                <a:ext uri="{FF2B5EF4-FFF2-40B4-BE49-F238E27FC236}">
                  <a16:creationId xmlns:a16="http://schemas.microsoft.com/office/drawing/2014/main" id="{3629E359-C096-6936-1174-BF1BCCEA00D3}"/>
                </a:ext>
              </a:extLst>
            </p:cNvPr>
            <p:cNvSpPr/>
            <p:nvPr/>
          </p:nvSpPr>
          <p:spPr>
            <a:xfrm>
              <a:off x="5661025" y="1229425"/>
              <a:ext cx="285375" cy="137300"/>
            </a:xfrm>
            <a:custGeom>
              <a:avLst/>
              <a:gdLst/>
              <a:ahLst/>
              <a:cxnLst/>
              <a:rect l="l" t="t" r="r" b="b"/>
              <a:pathLst>
                <a:path w="11415" h="5492" extrusionOk="0">
                  <a:moveTo>
                    <a:pt x="2097" y="0"/>
                  </a:moveTo>
                  <a:cubicBezTo>
                    <a:pt x="1459" y="0"/>
                    <a:pt x="1020" y="24"/>
                    <a:pt x="1020" y="24"/>
                  </a:cubicBezTo>
                  <a:cubicBezTo>
                    <a:pt x="1485" y="2416"/>
                    <a:pt x="2" y="3578"/>
                    <a:pt x="0" y="3579"/>
                  </a:cubicBezTo>
                  <a:cubicBezTo>
                    <a:pt x="2233" y="5193"/>
                    <a:pt x="4834" y="5491"/>
                    <a:pt x="4834" y="5491"/>
                  </a:cubicBezTo>
                  <a:cubicBezTo>
                    <a:pt x="4504" y="5313"/>
                    <a:pt x="3284" y="4421"/>
                    <a:pt x="3284" y="4421"/>
                  </a:cubicBezTo>
                  <a:lnTo>
                    <a:pt x="3284" y="4421"/>
                  </a:lnTo>
                  <a:cubicBezTo>
                    <a:pt x="4425" y="4596"/>
                    <a:pt x="7414" y="4628"/>
                    <a:pt x="9432" y="4628"/>
                  </a:cubicBezTo>
                  <a:cubicBezTo>
                    <a:pt x="10580" y="4628"/>
                    <a:pt x="11414" y="4617"/>
                    <a:pt x="11414" y="4617"/>
                  </a:cubicBezTo>
                  <a:cubicBezTo>
                    <a:pt x="10695" y="3229"/>
                    <a:pt x="4511" y="976"/>
                    <a:pt x="4511" y="976"/>
                  </a:cubicBezTo>
                  <a:lnTo>
                    <a:pt x="5978" y="480"/>
                  </a:lnTo>
                  <a:cubicBezTo>
                    <a:pt x="4934" y="74"/>
                    <a:pt x="3212" y="0"/>
                    <a:pt x="2097" y="0"/>
                  </a:cubicBezTo>
                  <a:close/>
                </a:path>
              </a:pathLst>
            </a:custGeom>
            <a:solidFill>
              <a:srgbClr val="F94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04;p40">
              <a:extLst>
                <a:ext uri="{FF2B5EF4-FFF2-40B4-BE49-F238E27FC236}">
                  <a16:creationId xmlns:a16="http://schemas.microsoft.com/office/drawing/2014/main" id="{31B730C4-C58C-9A03-8C8C-13F7BF222B69}"/>
                </a:ext>
              </a:extLst>
            </p:cNvPr>
            <p:cNvSpPr/>
            <p:nvPr/>
          </p:nvSpPr>
          <p:spPr>
            <a:xfrm>
              <a:off x="5523725" y="1084725"/>
              <a:ext cx="167200" cy="129800"/>
            </a:xfrm>
            <a:custGeom>
              <a:avLst/>
              <a:gdLst/>
              <a:ahLst/>
              <a:cxnLst/>
              <a:rect l="l" t="t" r="r" b="b"/>
              <a:pathLst>
                <a:path w="6688" h="5192" extrusionOk="0">
                  <a:moveTo>
                    <a:pt x="4436" y="1"/>
                  </a:moveTo>
                  <a:cubicBezTo>
                    <a:pt x="4105" y="292"/>
                    <a:pt x="0" y="3943"/>
                    <a:pt x="89" y="3985"/>
                  </a:cubicBezTo>
                  <a:cubicBezTo>
                    <a:pt x="813" y="4346"/>
                    <a:pt x="5562" y="5191"/>
                    <a:pt x="5562" y="5191"/>
                  </a:cubicBezTo>
                  <a:cubicBezTo>
                    <a:pt x="5657" y="4698"/>
                    <a:pt x="6688" y="461"/>
                    <a:pt x="6688" y="461"/>
                  </a:cubicBezTo>
                  <a:cubicBezTo>
                    <a:pt x="6226" y="368"/>
                    <a:pt x="4436" y="1"/>
                    <a:pt x="443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05;p40">
              <a:extLst>
                <a:ext uri="{FF2B5EF4-FFF2-40B4-BE49-F238E27FC236}">
                  <a16:creationId xmlns:a16="http://schemas.microsoft.com/office/drawing/2014/main" id="{A5493342-B74C-9410-E027-3DE614398D33}"/>
                </a:ext>
              </a:extLst>
            </p:cNvPr>
            <p:cNvSpPr/>
            <p:nvPr/>
          </p:nvSpPr>
          <p:spPr>
            <a:xfrm>
              <a:off x="5505575" y="1299975"/>
              <a:ext cx="126125" cy="138625"/>
            </a:xfrm>
            <a:custGeom>
              <a:avLst/>
              <a:gdLst/>
              <a:ahLst/>
              <a:cxnLst/>
              <a:rect l="l" t="t" r="r" b="b"/>
              <a:pathLst>
                <a:path w="5045" h="5545" extrusionOk="0">
                  <a:moveTo>
                    <a:pt x="0" y="0"/>
                  </a:moveTo>
                  <a:cubicBezTo>
                    <a:pt x="236" y="795"/>
                    <a:pt x="1993" y="5426"/>
                    <a:pt x="1993" y="5426"/>
                  </a:cubicBezTo>
                  <a:cubicBezTo>
                    <a:pt x="2102" y="5520"/>
                    <a:pt x="2650" y="5545"/>
                    <a:pt x="3207" y="5545"/>
                  </a:cubicBezTo>
                  <a:cubicBezTo>
                    <a:pt x="3856" y="5545"/>
                    <a:pt x="4517" y="5511"/>
                    <a:pt x="4517" y="5511"/>
                  </a:cubicBezTo>
                  <a:cubicBezTo>
                    <a:pt x="4636" y="4988"/>
                    <a:pt x="5045" y="990"/>
                    <a:pt x="5045" y="990"/>
                  </a:cubicBezTo>
                  <a:cubicBezTo>
                    <a:pt x="4307" y="817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06;p40">
              <a:extLst>
                <a:ext uri="{FF2B5EF4-FFF2-40B4-BE49-F238E27FC236}">
                  <a16:creationId xmlns:a16="http://schemas.microsoft.com/office/drawing/2014/main" id="{A9434B5D-E51D-9370-B3A4-BA1CB88FC46A}"/>
                </a:ext>
              </a:extLst>
            </p:cNvPr>
            <p:cNvSpPr/>
            <p:nvPr/>
          </p:nvSpPr>
          <p:spPr>
            <a:xfrm>
              <a:off x="5123700" y="1160875"/>
              <a:ext cx="244775" cy="76250"/>
            </a:xfrm>
            <a:custGeom>
              <a:avLst/>
              <a:gdLst/>
              <a:ahLst/>
              <a:cxnLst/>
              <a:rect l="l" t="t" r="r" b="b"/>
              <a:pathLst>
                <a:path w="9791" h="3050" extrusionOk="0">
                  <a:moveTo>
                    <a:pt x="2371" y="1"/>
                  </a:moveTo>
                  <a:cubicBezTo>
                    <a:pt x="1065" y="1"/>
                    <a:pt x="98" y="215"/>
                    <a:pt x="65" y="720"/>
                  </a:cubicBezTo>
                  <a:cubicBezTo>
                    <a:pt x="0" y="1680"/>
                    <a:pt x="4821" y="3049"/>
                    <a:pt x="7633" y="3049"/>
                  </a:cubicBezTo>
                  <a:cubicBezTo>
                    <a:pt x="8728" y="3049"/>
                    <a:pt x="9518" y="2842"/>
                    <a:pt x="9597" y="2322"/>
                  </a:cubicBezTo>
                  <a:cubicBezTo>
                    <a:pt x="9791" y="1045"/>
                    <a:pt x="5254" y="1"/>
                    <a:pt x="2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07;p40">
              <a:extLst>
                <a:ext uri="{FF2B5EF4-FFF2-40B4-BE49-F238E27FC236}">
                  <a16:creationId xmlns:a16="http://schemas.microsoft.com/office/drawing/2014/main" id="{C8A5B11E-BFCB-691C-CA41-B59EBAE4F4C2}"/>
                </a:ext>
              </a:extLst>
            </p:cNvPr>
            <p:cNvSpPr/>
            <p:nvPr/>
          </p:nvSpPr>
          <p:spPr>
            <a:xfrm>
              <a:off x="5295900" y="103142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7" y="1"/>
                  </a:moveTo>
                  <a:cubicBezTo>
                    <a:pt x="243" y="1"/>
                    <a:pt x="92" y="61"/>
                    <a:pt x="73" y="223"/>
                  </a:cubicBezTo>
                  <a:cubicBezTo>
                    <a:pt x="1" y="855"/>
                    <a:pt x="1462" y="1393"/>
                    <a:pt x="1462" y="1393"/>
                  </a:cubicBezTo>
                  <a:lnTo>
                    <a:pt x="2238" y="510"/>
                  </a:lnTo>
                  <a:cubicBezTo>
                    <a:pt x="2238" y="510"/>
                    <a:pt x="1080" y="1"/>
                    <a:pt x="45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08;p40">
              <a:extLst>
                <a:ext uri="{FF2B5EF4-FFF2-40B4-BE49-F238E27FC236}">
                  <a16:creationId xmlns:a16="http://schemas.microsoft.com/office/drawing/2014/main" id="{E16A8667-7E4F-111C-FC85-9C2CD36358A8}"/>
                </a:ext>
              </a:extLst>
            </p:cNvPr>
            <p:cNvSpPr/>
            <p:nvPr/>
          </p:nvSpPr>
          <p:spPr>
            <a:xfrm>
              <a:off x="5376450" y="94367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8" y="0"/>
                  </a:moveTo>
                  <a:cubicBezTo>
                    <a:pt x="244" y="0"/>
                    <a:pt x="93" y="60"/>
                    <a:pt x="74" y="222"/>
                  </a:cubicBezTo>
                  <a:cubicBezTo>
                    <a:pt x="1" y="855"/>
                    <a:pt x="1463" y="1393"/>
                    <a:pt x="1463" y="1393"/>
                  </a:cubicBezTo>
                  <a:lnTo>
                    <a:pt x="2239" y="509"/>
                  </a:lnTo>
                  <a:cubicBezTo>
                    <a:pt x="2239" y="509"/>
                    <a:pt x="1081" y="0"/>
                    <a:pt x="45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09;p40">
              <a:extLst>
                <a:ext uri="{FF2B5EF4-FFF2-40B4-BE49-F238E27FC236}">
                  <a16:creationId xmlns:a16="http://schemas.microsoft.com/office/drawing/2014/main" id="{23F415FF-61CC-9B97-85C8-8155C2F1D8EE}"/>
                </a:ext>
              </a:extLst>
            </p:cNvPr>
            <p:cNvSpPr/>
            <p:nvPr/>
          </p:nvSpPr>
          <p:spPr>
            <a:xfrm>
              <a:off x="5227200" y="1315550"/>
              <a:ext cx="57050" cy="29175"/>
            </a:xfrm>
            <a:custGeom>
              <a:avLst/>
              <a:gdLst/>
              <a:ahLst/>
              <a:cxnLst/>
              <a:rect l="l" t="t" r="r" b="b"/>
              <a:pathLst>
                <a:path w="2282" h="1167" extrusionOk="0">
                  <a:moveTo>
                    <a:pt x="1478" y="1"/>
                  </a:moveTo>
                  <a:cubicBezTo>
                    <a:pt x="1007" y="1"/>
                    <a:pt x="359" y="71"/>
                    <a:pt x="221" y="442"/>
                  </a:cubicBezTo>
                  <a:cubicBezTo>
                    <a:pt x="1" y="1039"/>
                    <a:pt x="2282" y="1167"/>
                    <a:pt x="2282" y="1167"/>
                  </a:cubicBezTo>
                  <a:lnTo>
                    <a:pt x="1990" y="27"/>
                  </a:lnTo>
                  <a:cubicBezTo>
                    <a:pt x="1990" y="27"/>
                    <a:pt x="1767" y="1"/>
                    <a:pt x="1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10;p40">
              <a:extLst>
                <a:ext uri="{FF2B5EF4-FFF2-40B4-BE49-F238E27FC236}">
                  <a16:creationId xmlns:a16="http://schemas.microsoft.com/office/drawing/2014/main" id="{3A2E52B2-6578-8B3B-63C7-714FE259A6FE}"/>
                </a:ext>
              </a:extLst>
            </p:cNvPr>
            <p:cNvSpPr/>
            <p:nvPr/>
          </p:nvSpPr>
          <p:spPr>
            <a:xfrm>
              <a:off x="5259250" y="1430300"/>
              <a:ext cx="57050" cy="29150"/>
            </a:xfrm>
            <a:custGeom>
              <a:avLst/>
              <a:gdLst/>
              <a:ahLst/>
              <a:cxnLst/>
              <a:rect l="l" t="t" r="r" b="b"/>
              <a:pathLst>
                <a:path w="2282" h="1166" extrusionOk="0">
                  <a:moveTo>
                    <a:pt x="1479" y="0"/>
                  </a:moveTo>
                  <a:cubicBezTo>
                    <a:pt x="1007" y="0"/>
                    <a:pt x="359" y="71"/>
                    <a:pt x="222" y="441"/>
                  </a:cubicBezTo>
                  <a:cubicBezTo>
                    <a:pt x="0" y="1038"/>
                    <a:pt x="2281" y="1166"/>
                    <a:pt x="2281" y="1166"/>
                  </a:cubicBezTo>
                  <a:lnTo>
                    <a:pt x="1991" y="27"/>
                  </a:lnTo>
                  <a:cubicBezTo>
                    <a:pt x="1991" y="27"/>
                    <a:pt x="1768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11;p40">
              <a:extLst>
                <a:ext uri="{FF2B5EF4-FFF2-40B4-BE49-F238E27FC236}">
                  <a16:creationId xmlns:a16="http://schemas.microsoft.com/office/drawing/2014/main" id="{438A778B-6F0A-1F33-D507-7E787372888D}"/>
                </a:ext>
              </a:extLst>
            </p:cNvPr>
            <p:cNvSpPr/>
            <p:nvPr/>
          </p:nvSpPr>
          <p:spPr>
            <a:xfrm>
              <a:off x="5391925" y="1352300"/>
              <a:ext cx="55475" cy="103900"/>
            </a:xfrm>
            <a:custGeom>
              <a:avLst/>
              <a:gdLst/>
              <a:ahLst/>
              <a:cxnLst/>
              <a:rect l="l" t="t" r="r" b="b"/>
              <a:pathLst>
                <a:path w="2219" h="4156" extrusionOk="0">
                  <a:moveTo>
                    <a:pt x="261" y="1"/>
                  </a:moveTo>
                  <a:cubicBezTo>
                    <a:pt x="261" y="1"/>
                    <a:pt x="102" y="3353"/>
                    <a:pt x="1" y="3925"/>
                  </a:cubicBezTo>
                  <a:lnTo>
                    <a:pt x="1174" y="4155"/>
                  </a:lnTo>
                  <a:lnTo>
                    <a:pt x="2218" y="13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12;p40">
              <a:extLst>
                <a:ext uri="{FF2B5EF4-FFF2-40B4-BE49-F238E27FC236}">
                  <a16:creationId xmlns:a16="http://schemas.microsoft.com/office/drawing/2014/main" id="{F15C73B2-FF44-36B3-85B6-1D70E9FBBD18}"/>
                </a:ext>
              </a:extLst>
            </p:cNvPr>
            <p:cNvSpPr/>
            <p:nvPr/>
          </p:nvSpPr>
          <p:spPr>
            <a:xfrm>
              <a:off x="5446200" y="1018375"/>
              <a:ext cx="59400" cy="101275"/>
            </a:xfrm>
            <a:custGeom>
              <a:avLst/>
              <a:gdLst/>
              <a:ahLst/>
              <a:cxnLst/>
              <a:rect l="l" t="t" r="r" b="b"/>
              <a:pathLst>
                <a:path w="2376" h="4051" extrusionOk="0">
                  <a:moveTo>
                    <a:pt x="1381" y="1"/>
                  </a:moveTo>
                  <a:cubicBezTo>
                    <a:pt x="1381" y="1"/>
                    <a:pt x="0" y="3871"/>
                    <a:pt x="88" y="3965"/>
                  </a:cubicBezTo>
                  <a:cubicBezTo>
                    <a:pt x="161" y="4044"/>
                    <a:pt x="1005" y="4051"/>
                    <a:pt x="1278" y="4051"/>
                  </a:cubicBezTo>
                  <a:cubicBezTo>
                    <a:pt x="1332" y="4051"/>
                    <a:pt x="1364" y="4050"/>
                    <a:pt x="1364" y="4050"/>
                  </a:cubicBezTo>
                  <a:cubicBezTo>
                    <a:pt x="1683" y="3505"/>
                    <a:pt x="2375" y="67"/>
                    <a:pt x="2375" y="67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13;p40">
              <a:extLst>
                <a:ext uri="{FF2B5EF4-FFF2-40B4-BE49-F238E27FC236}">
                  <a16:creationId xmlns:a16="http://schemas.microsoft.com/office/drawing/2014/main" id="{90A2A709-FF94-DD06-FD53-6F0EFE86B95E}"/>
                </a:ext>
              </a:extLst>
            </p:cNvPr>
            <p:cNvSpPr/>
            <p:nvPr/>
          </p:nvSpPr>
          <p:spPr>
            <a:xfrm>
              <a:off x="5204025" y="1165925"/>
              <a:ext cx="11375" cy="48600"/>
            </a:xfrm>
            <a:custGeom>
              <a:avLst/>
              <a:gdLst/>
              <a:ahLst/>
              <a:cxnLst/>
              <a:rect l="l" t="t" r="r" b="b"/>
              <a:pathLst>
                <a:path w="455" h="1944" extrusionOk="0">
                  <a:moveTo>
                    <a:pt x="411" y="1"/>
                  </a:moveTo>
                  <a:cubicBezTo>
                    <a:pt x="121" y="600"/>
                    <a:pt x="1" y="1943"/>
                    <a:pt x="1" y="1943"/>
                  </a:cubicBezTo>
                  <a:cubicBezTo>
                    <a:pt x="454" y="1225"/>
                    <a:pt x="411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14;p40">
              <a:extLst>
                <a:ext uri="{FF2B5EF4-FFF2-40B4-BE49-F238E27FC236}">
                  <a16:creationId xmlns:a16="http://schemas.microsoft.com/office/drawing/2014/main" id="{F31AB9C1-B160-0062-E1DB-D97A01220FC7}"/>
                </a:ext>
              </a:extLst>
            </p:cNvPr>
            <p:cNvSpPr/>
            <p:nvPr/>
          </p:nvSpPr>
          <p:spPr>
            <a:xfrm>
              <a:off x="5284875" y="1180000"/>
              <a:ext cx="15075" cy="50050"/>
            </a:xfrm>
            <a:custGeom>
              <a:avLst/>
              <a:gdLst/>
              <a:ahLst/>
              <a:cxnLst/>
              <a:rect l="l" t="t" r="r" b="b"/>
              <a:pathLst>
                <a:path w="603" h="2002" extrusionOk="0">
                  <a:moveTo>
                    <a:pt x="412" y="1"/>
                  </a:moveTo>
                  <a:lnTo>
                    <a:pt x="412" y="1"/>
                  </a:lnTo>
                  <a:cubicBezTo>
                    <a:pt x="210" y="642"/>
                    <a:pt x="2" y="1999"/>
                    <a:pt x="1" y="2001"/>
                  </a:cubicBezTo>
                  <a:lnTo>
                    <a:pt x="1" y="2001"/>
                  </a:lnTo>
                  <a:cubicBezTo>
                    <a:pt x="603" y="1386"/>
                    <a:pt x="412" y="1"/>
                    <a:pt x="412" y="1"/>
                  </a:cubicBezTo>
                  <a:close/>
                  <a:moveTo>
                    <a:pt x="1" y="2001"/>
                  </a:moveTo>
                  <a:lnTo>
                    <a:pt x="1" y="2001"/>
                  </a:lnTo>
                  <a:cubicBezTo>
                    <a:pt x="1" y="2001"/>
                    <a:pt x="1" y="2001"/>
                    <a:pt x="1" y="2001"/>
                  </a:cubicBezTo>
                  <a:cubicBezTo>
                    <a:pt x="1" y="2001"/>
                    <a:pt x="1" y="2001"/>
                    <a:pt x="1" y="20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15;p40">
              <a:extLst>
                <a:ext uri="{FF2B5EF4-FFF2-40B4-BE49-F238E27FC236}">
                  <a16:creationId xmlns:a16="http://schemas.microsoft.com/office/drawing/2014/main" id="{F81C12CD-8566-CAC6-F7F8-77F505CF2504}"/>
                </a:ext>
              </a:extLst>
            </p:cNvPr>
            <p:cNvSpPr/>
            <p:nvPr/>
          </p:nvSpPr>
          <p:spPr>
            <a:xfrm>
              <a:off x="4936650" y="970550"/>
              <a:ext cx="54500" cy="26550"/>
            </a:xfrm>
            <a:custGeom>
              <a:avLst/>
              <a:gdLst/>
              <a:ahLst/>
              <a:cxnLst/>
              <a:rect l="l" t="t" r="r" b="b"/>
              <a:pathLst>
                <a:path w="2180" h="1062" extrusionOk="0">
                  <a:moveTo>
                    <a:pt x="188" y="0"/>
                  </a:moveTo>
                  <a:cubicBezTo>
                    <a:pt x="84" y="0"/>
                    <a:pt x="0" y="147"/>
                    <a:pt x="73" y="231"/>
                  </a:cubicBezTo>
                  <a:cubicBezTo>
                    <a:pt x="506" y="735"/>
                    <a:pt x="1188" y="901"/>
                    <a:pt x="1810" y="1053"/>
                  </a:cubicBezTo>
                  <a:cubicBezTo>
                    <a:pt x="1832" y="1059"/>
                    <a:pt x="1854" y="1062"/>
                    <a:pt x="1874" y="1062"/>
                  </a:cubicBezTo>
                  <a:cubicBezTo>
                    <a:pt x="2128" y="1062"/>
                    <a:pt x="2179" y="645"/>
                    <a:pt x="1898" y="571"/>
                  </a:cubicBezTo>
                  <a:cubicBezTo>
                    <a:pt x="1322" y="422"/>
                    <a:pt x="786" y="173"/>
                    <a:pt x="220" y="5"/>
                  </a:cubicBezTo>
                  <a:cubicBezTo>
                    <a:pt x="209" y="2"/>
                    <a:pt x="199" y="0"/>
                    <a:pt x="188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16;p40">
              <a:extLst>
                <a:ext uri="{FF2B5EF4-FFF2-40B4-BE49-F238E27FC236}">
                  <a16:creationId xmlns:a16="http://schemas.microsoft.com/office/drawing/2014/main" id="{687C2D12-E236-C9C3-AB6A-532EA091213D}"/>
                </a:ext>
              </a:extLst>
            </p:cNvPr>
            <p:cNvSpPr/>
            <p:nvPr/>
          </p:nvSpPr>
          <p:spPr>
            <a:xfrm>
              <a:off x="4755000" y="901700"/>
              <a:ext cx="47300" cy="18900"/>
            </a:xfrm>
            <a:custGeom>
              <a:avLst/>
              <a:gdLst/>
              <a:ahLst/>
              <a:cxnLst/>
              <a:rect l="l" t="t" r="r" b="b"/>
              <a:pathLst>
                <a:path w="1892" h="756" extrusionOk="0">
                  <a:moveTo>
                    <a:pt x="557" y="0"/>
                  </a:moveTo>
                  <a:cubicBezTo>
                    <a:pt x="381" y="0"/>
                    <a:pt x="215" y="40"/>
                    <a:pt x="79" y="138"/>
                  </a:cubicBezTo>
                  <a:cubicBezTo>
                    <a:pt x="14" y="185"/>
                    <a:pt x="0" y="293"/>
                    <a:pt x="69" y="346"/>
                  </a:cubicBezTo>
                  <a:cubicBezTo>
                    <a:pt x="287" y="515"/>
                    <a:pt x="563" y="531"/>
                    <a:pt x="825" y="592"/>
                  </a:cubicBezTo>
                  <a:cubicBezTo>
                    <a:pt x="1087" y="654"/>
                    <a:pt x="1357" y="684"/>
                    <a:pt x="1617" y="750"/>
                  </a:cubicBezTo>
                  <a:cubicBezTo>
                    <a:pt x="1631" y="754"/>
                    <a:pt x="1644" y="755"/>
                    <a:pt x="1656" y="755"/>
                  </a:cubicBezTo>
                  <a:cubicBezTo>
                    <a:pt x="1800" y="755"/>
                    <a:pt x="1891" y="540"/>
                    <a:pt x="1763" y="446"/>
                  </a:cubicBezTo>
                  <a:cubicBezTo>
                    <a:pt x="1476" y="235"/>
                    <a:pt x="984" y="0"/>
                    <a:pt x="55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17;p40">
              <a:extLst>
                <a:ext uri="{FF2B5EF4-FFF2-40B4-BE49-F238E27FC236}">
                  <a16:creationId xmlns:a16="http://schemas.microsoft.com/office/drawing/2014/main" id="{6EFF4CC0-F0FF-EAAC-6601-7787B2573F19}"/>
                </a:ext>
              </a:extLst>
            </p:cNvPr>
            <p:cNvSpPr/>
            <p:nvPr/>
          </p:nvSpPr>
          <p:spPr>
            <a:xfrm>
              <a:off x="4609675" y="757250"/>
              <a:ext cx="44625" cy="18875"/>
            </a:xfrm>
            <a:custGeom>
              <a:avLst/>
              <a:gdLst/>
              <a:ahLst/>
              <a:cxnLst/>
              <a:rect l="l" t="t" r="r" b="b"/>
              <a:pathLst>
                <a:path w="1785" h="755" extrusionOk="0">
                  <a:moveTo>
                    <a:pt x="530" y="1"/>
                  </a:moveTo>
                  <a:cubicBezTo>
                    <a:pt x="386" y="1"/>
                    <a:pt x="245" y="29"/>
                    <a:pt x="113" y="95"/>
                  </a:cubicBezTo>
                  <a:cubicBezTo>
                    <a:pt x="16" y="145"/>
                    <a:pt x="1" y="269"/>
                    <a:pt x="102" y="326"/>
                  </a:cubicBezTo>
                  <a:cubicBezTo>
                    <a:pt x="491" y="547"/>
                    <a:pt x="975" y="574"/>
                    <a:pt x="1391" y="736"/>
                  </a:cubicBezTo>
                  <a:cubicBezTo>
                    <a:pt x="1424" y="749"/>
                    <a:pt x="1454" y="754"/>
                    <a:pt x="1483" y="754"/>
                  </a:cubicBezTo>
                  <a:cubicBezTo>
                    <a:pt x="1684" y="754"/>
                    <a:pt x="1785" y="474"/>
                    <a:pt x="1578" y="354"/>
                  </a:cubicBezTo>
                  <a:cubicBezTo>
                    <a:pt x="1281" y="180"/>
                    <a:pt x="896" y="1"/>
                    <a:pt x="5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18;p40">
              <a:extLst>
                <a:ext uri="{FF2B5EF4-FFF2-40B4-BE49-F238E27FC236}">
                  <a16:creationId xmlns:a16="http://schemas.microsoft.com/office/drawing/2014/main" id="{67429CD2-75E8-7DF1-0619-F36D02A828FF}"/>
                </a:ext>
              </a:extLst>
            </p:cNvPr>
            <p:cNvSpPr/>
            <p:nvPr/>
          </p:nvSpPr>
          <p:spPr>
            <a:xfrm>
              <a:off x="4398250" y="748825"/>
              <a:ext cx="34775" cy="13850"/>
            </a:xfrm>
            <a:custGeom>
              <a:avLst/>
              <a:gdLst/>
              <a:ahLst/>
              <a:cxnLst/>
              <a:rect l="l" t="t" r="r" b="b"/>
              <a:pathLst>
                <a:path w="1391" h="554" extrusionOk="0">
                  <a:moveTo>
                    <a:pt x="474" y="0"/>
                  </a:moveTo>
                  <a:cubicBezTo>
                    <a:pt x="333" y="0"/>
                    <a:pt x="196" y="34"/>
                    <a:pt x="76" y="118"/>
                  </a:cubicBezTo>
                  <a:cubicBezTo>
                    <a:pt x="16" y="159"/>
                    <a:pt x="0" y="265"/>
                    <a:pt x="66" y="311"/>
                  </a:cubicBezTo>
                  <a:cubicBezTo>
                    <a:pt x="358" y="514"/>
                    <a:pt x="747" y="415"/>
                    <a:pt x="1067" y="539"/>
                  </a:cubicBezTo>
                  <a:cubicBezTo>
                    <a:pt x="1092" y="549"/>
                    <a:pt x="1116" y="553"/>
                    <a:pt x="1138" y="553"/>
                  </a:cubicBezTo>
                  <a:cubicBezTo>
                    <a:pt x="1303" y="553"/>
                    <a:pt x="1390" y="324"/>
                    <a:pt x="1217" y="229"/>
                  </a:cubicBezTo>
                  <a:cubicBezTo>
                    <a:pt x="1006" y="113"/>
                    <a:pt x="733" y="0"/>
                    <a:pt x="474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9;p40">
              <a:extLst>
                <a:ext uri="{FF2B5EF4-FFF2-40B4-BE49-F238E27FC236}">
                  <a16:creationId xmlns:a16="http://schemas.microsoft.com/office/drawing/2014/main" id="{9A177092-3456-BE90-8F2A-5FEE6B9A9938}"/>
                </a:ext>
              </a:extLst>
            </p:cNvPr>
            <p:cNvSpPr/>
            <p:nvPr/>
          </p:nvSpPr>
          <p:spPr>
            <a:xfrm>
              <a:off x="4925000" y="1234725"/>
              <a:ext cx="31125" cy="10375"/>
            </a:xfrm>
            <a:custGeom>
              <a:avLst/>
              <a:gdLst/>
              <a:ahLst/>
              <a:cxnLst/>
              <a:rect l="l" t="t" r="r" b="b"/>
              <a:pathLst>
                <a:path w="1245" h="415" extrusionOk="0">
                  <a:moveTo>
                    <a:pt x="659" y="0"/>
                  </a:moveTo>
                  <a:cubicBezTo>
                    <a:pt x="474" y="0"/>
                    <a:pt x="289" y="22"/>
                    <a:pt x="119" y="89"/>
                  </a:cubicBezTo>
                  <a:cubicBezTo>
                    <a:pt x="25" y="127"/>
                    <a:pt x="1" y="279"/>
                    <a:pt x="107" y="320"/>
                  </a:cubicBezTo>
                  <a:cubicBezTo>
                    <a:pt x="287" y="392"/>
                    <a:pt x="482" y="415"/>
                    <a:pt x="678" y="415"/>
                  </a:cubicBezTo>
                  <a:cubicBezTo>
                    <a:pt x="789" y="415"/>
                    <a:pt x="901" y="407"/>
                    <a:pt x="1009" y="397"/>
                  </a:cubicBezTo>
                  <a:cubicBezTo>
                    <a:pt x="1216" y="377"/>
                    <a:pt x="1244" y="42"/>
                    <a:pt x="1026" y="21"/>
                  </a:cubicBezTo>
                  <a:cubicBezTo>
                    <a:pt x="906" y="10"/>
                    <a:pt x="782" y="0"/>
                    <a:pt x="65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0;p40">
              <a:extLst>
                <a:ext uri="{FF2B5EF4-FFF2-40B4-BE49-F238E27FC236}">
                  <a16:creationId xmlns:a16="http://schemas.microsoft.com/office/drawing/2014/main" id="{BF95AFAF-8137-6E21-A866-4F62B604629D}"/>
                </a:ext>
              </a:extLst>
            </p:cNvPr>
            <p:cNvSpPr/>
            <p:nvPr/>
          </p:nvSpPr>
          <p:spPr>
            <a:xfrm>
              <a:off x="4625000" y="1198200"/>
              <a:ext cx="61900" cy="15600"/>
            </a:xfrm>
            <a:custGeom>
              <a:avLst/>
              <a:gdLst/>
              <a:ahLst/>
              <a:cxnLst/>
              <a:rect l="l" t="t" r="r" b="b"/>
              <a:pathLst>
                <a:path w="2476" h="624" extrusionOk="0">
                  <a:moveTo>
                    <a:pt x="517" y="1"/>
                  </a:moveTo>
                  <a:cubicBezTo>
                    <a:pt x="408" y="1"/>
                    <a:pt x="301" y="8"/>
                    <a:pt x="195" y="28"/>
                  </a:cubicBezTo>
                  <a:cubicBezTo>
                    <a:pt x="83" y="50"/>
                    <a:pt x="1" y="201"/>
                    <a:pt x="112" y="285"/>
                  </a:cubicBezTo>
                  <a:cubicBezTo>
                    <a:pt x="446" y="536"/>
                    <a:pt x="933" y="624"/>
                    <a:pt x="1405" y="624"/>
                  </a:cubicBezTo>
                  <a:cubicBezTo>
                    <a:pt x="1694" y="624"/>
                    <a:pt x="1978" y="591"/>
                    <a:pt x="2218" y="543"/>
                  </a:cubicBezTo>
                  <a:cubicBezTo>
                    <a:pt x="2436" y="500"/>
                    <a:pt x="2476" y="187"/>
                    <a:pt x="2237" y="140"/>
                  </a:cubicBezTo>
                  <a:cubicBezTo>
                    <a:pt x="1888" y="69"/>
                    <a:pt x="1530" y="69"/>
                    <a:pt x="1176" y="46"/>
                  </a:cubicBezTo>
                  <a:cubicBezTo>
                    <a:pt x="961" y="31"/>
                    <a:pt x="737" y="1"/>
                    <a:pt x="517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1;p40">
              <a:extLst>
                <a:ext uri="{FF2B5EF4-FFF2-40B4-BE49-F238E27FC236}">
                  <a16:creationId xmlns:a16="http://schemas.microsoft.com/office/drawing/2014/main" id="{E3A0D09E-DC2E-D419-7116-A46F1BD29E97}"/>
                </a:ext>
              </a:extLst>
            </p:cNvPr>
            <p:cNvSpPr/>
            <p:nvPr/>
          </p:nvSpPr>
          <p:spPr>
            <a:xfrm>
              <a:off x="4496575" y="1263650"/>
              <a:ext cx="48025" cy="12925"/>
            </a:xfrm>
            <a:custGeom>
              <a:avLst/>
              <a:gdLst/>
              <a:ahLst/>
              <a:cxnLst/>
              <a:rect l="l" t="t" r="r" b="b"/>
              <a:pathLst>
                <a:path w="1921" h="517" extrusionOk="0">
                  <a:moveTo>
                    <a:pt x="1066" y="1"/>
                  </a:moveTo>
                  <a:cubicBezTo>
                    <a:pt x="730" y="1"/>
                    <a:pt x="402" y="55"/>
                    <a:pt x="120" y="266"/>
                  </a:cubicBezTo>
                  <a:cubicBezTo>
                    <a:pt x="1" y="354"/>
                    <a:pt x="76" y="510"/>
                    <a:pt x="210" y="515"/>
                  </a:cubicBezTo>
                  <a:cubicBezTo>
                    <a:pt x="249" y="516"/>
                    <a:pt x="289" y="517"/>
                    <a:pt x="329" y="517"/>
                  </a:cubicBezTo>
                  <a:cubicBezTo>
                    <a:pt x="788" y="517"/>
                    <a:pt x="1251" y="425"/>
                    <a:pt x="1707" y="384"/>
                  </a:cubicBezTo>
                  <a:cubicBezTo>
                    <a:pt x="1896" y="368"/>
                    <a:pt x="1921" y="60"/>
                    <a:pt x="1722" y="43"/>
                  </a:cubicBezTo>
                  <a:cubicBezTo>
                    <a:pt x="1508" y="24"/>
                    <a:pt x="1286" y="1"/>
                    <a:pt x="106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2;p40">
              <a:extLst>
                <a:ext uri="{FF2B5EF4-FFF2-40B4-BE49-F238E27FC236}">
                  <a16:creationId xmlns:a16="http://schemas.microsoft.com/office/drawing/2014/main" id="{852632D8-525B-71F3-CD75-5688FE79C7C2}"/>
                </a:ext>
              </a:extLst>
            </p:cNvPr>
            <p:cNvSpPr/>
            <p:nvPr/>
          </p:nvSpPr>
          <p:spPr>
            <a:xfrm>
              <a:off x="4313825" y="1161800"/>
              <a:ext cx="65825" cy="15050"/>
            </a:xfrm>
            <a:custGeom>
              <a:avLst/>
              <a:gdLst/>
              <a:ahLst/>
              <a:cxnLst/>
              <a:rect l="l" t="t" r="r" b="b"/>
              <a:pathLst>
                <a:path w="2633" h="602" extrusionOk="0">
                  <a:moveTo>
                    <a:pt x="1106" y="0"/>
                  </a:moveTo>
                  <a:cubicBezTo>
                    <a:pt x="768" y="0"/>
                    <a:pt x="438" y="38"/>
                    <a:pt x="149" y="153"/>
                  </a:cubicBezTo>
                  <a:cubicBezTo>
                    <a:pt x="30" y="202"/>
                    <a:pt x="0" y="391"/>
                    <a:pt x="134" y="444"/>
                  </a:cubicBezTo>
                  <a:cubicBezTo>
                    <a:pt x="432" y="563"/>
                    <a:pt x="771" y="601"/>
                    <a:pt x="1118" y="601"/>
                  </a:cubicBezTo>
                  <a:cubicBezTo>
                    <a:pt x="1550" y="601"/>
                    <a:pt x="1993" y="542"/>
                    <a:pt x="2379" y="506"/>
                  </a:cubicBezTo>
                  <a:cubicBezTo>
                    <a:pt x="2602" y="484"/>
                    <a:pt x="2633" y="123"/>
                    <a:pt x="2397" y="100"/>
                  </a:cubicBezTo>
                  <a:cubicBezTo>
                    <a:pt x="2003" y="64"/>
                    <a:pt x="1547" y="0"/>
                    <a:pt x="1106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3;p40">
              <a:extLst>
                <a:ext uri="{FF2B5EF4-FFF2-40B4-BE49-F238E27FC236}">
                  <a16:creationId xmlns:a16="http://schemas.microsoft.com/office/drawing/2014/main" id="{AD0C689B-C7F9-17E8-BECD-E0910EF69C69}"/>
                </a:ext>
              </a:extLst>
            </p:cNvPr>
            <p:cNvSpPr/>
            <p:nvPr/>
          </p:nvSpPr>
          <p:spPr>
            <a:xfrm>
              <a:off x="4006950" y="1183600"/>
              <a:ext cx="50925" cy="16875"/>
            </a:xfrm>
            <a:custGeom>
              <a:avLst/>
              <a:gdLst/>
              <a:ahLst/>
              <a:cxnLst/>
              <a:rect l="l" t="t" r="r" b="b"/>
              <a:pathLst>
                <a:path w="2037" h="675" extrusionOk="0">
                  <a:moveTo>
                    <a:pt x="841" y="0"/>
                  </a:moveTo>
                  <a:cubicBezTo>
                    <a:pt x="604" y="0"/>
                    <a:pt x="368" y="38"/>
                    <a:pt x="140" y="120"/>
                  </a:cubicBezTo>
                  <a:cubicBezTo>
                    <a:pt x="28" y="160"/>
                    <a:pt x="0" y="349"/>
                    <a:pt x="127" y="394"/>
                  </a:cubicBezTo>
                  <a:cubicBezTo>
                    <a:pt x="610" y="568"/>
                    <a:pt x="1138" y="572"/>
                    <a:pt x="1640" y="670"/>
                  </a:cubicBezTo>
                  <a:cubicBezTo>
                    <a:pt x="1657" y="673"/>
                    <a:pt x="1673" y="675"/>
                    <a:pt x="1689" y="675"/>
                  </a:cubicBezTo>
                  <a:cubicBezTo>
                    <a:pt x="1929" y="675"/>
                    <a:pt x="2037" y="308"/>
                    <a:pt x="1793" y="202"/>
                  </a:cubicBezTo>
                  <a:cubicBezTo>
                    <a:pt x="1491" y="72"/>
                    <a:pt x="1166" y="0"/>
                    <a:pt x="841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24;p40">
              <a:extLst>
                <a:ext uri="{FF2B5EF4-FFF2-40B4-BE49-F238E27FC236}">
                  <a16:creationId xmlns:a16="http://schemas.microsoft.com/office/drawing/2014/main" id="{5454711D-0072-F450-33CE-C17BEE18B11D}"/>
                </a:ext>
              </a:extLst>
            </p:cNvPr>
            <p:cNvSpPr/>
            <p:nvPr/>
          </p:nvSpPr>
          <p:spPr>
            <a:xfrm>
              <a:off x="3810725" y="1119050"/>
              <a:ext cx="75200" cy="18850"/>
            </a:xfrm>
            <a:custGeom>
              <a:avLst/>
              <a:gdLst/>
              <a:ahLst/>
              <a:cxnLst/>
              <a:rect l="l" t="t" r="r" b="b"/>
              <a:pathLst>
                <a:path w="3008" h="754" extrusionOk="0">
                  <a:moveTo>
                    <a:pt x="1587" y="0"/>
                  </a:moveTo>
                  <a:cubicBezTo>
                    <a:pt x="1045" y="0"/>
                    <a:pt x="497" y="100"/>
                    <a:pt x="134" y="369"/>
                  </a:cubicBezTo>
                  <a:cubicBezTo>
                    <a:pt x="0" y="468"/>
                    <a:pt x="54" y="654"/>
                    <a:pt x="205" y="696"/>
                  </a:cubicBezTo>
                  <a:cubicBezTo>
                    <a:pt x="362" y="740"/>
                    <a:pt x="527" y="754"/>
                    <a:pt x="694" y="754"/>
                  </a:cubicBezTo>
                  <a:cubicBezTo>
                    <a:pt x="935" y="754"/>
                    <a:pt x="1182" y="724"/>
                    <a:pt x="1415" y="709"/>
                  </a:cubicBezTo>
                  <a:cubicBezTo>
                    <a:pt x="1882" y="679"/>
                    <a:pt x="2344" y="668"/>
                    <a:pt x="2796" y="541"/>
                  </a:cubicBezTo>
                  <a:cubicBezTo>
                    <a:pt x="3007" y="482"/>
                    <a:pt x="2938" y="203"/>
                    <a:pt x="2764" y="153"/>
                  </a:cubicBezTo>
                  <a:cubicBezTo>
                    <a:pt x="2437" y="62"/>
                    <a:pt x="2014" y="0"/>
                    <a:pt x="15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25;p40">
              <a:extLst>
                <a:ext uri="{FF2B5EF4-FFF2-40B4-BE49-F238E27FC236}">
                  <a16:creationId xmlns:a16="http://schemas.microsoft.com/office/drawing/2014/main" id="{C84017B6-7DA6-CFAC-1F2A-12A55DCB20FD}"/>
                </a:ext>
              </a:extLst>
            </p:cNvPr>
            <p:cNvSpPr/>
            <p:nvPr/>
          </p:nvSpPr>
          <p:spPr>
            <a:xfrm>
              <a:off x="3568275" y="1238875"/>
              <a:ext cx="29800" cy="13450"/>
            </a:xfrm>
            <a:custGeom>
              <a:avLst/>
              <a:gdLst/>
              <a:ahLst/>
              <a:cxnLst/>
              <a:rect l="l" t="t" r="r" b="b"/>
              <a:pathLst>
                <a:path w="1192" h="538" extrusionOk="0">
                  <a:moveTo>
                    <a:pt x="608" y="4"/>
                  </a:moveTo>
                  <a:cubicBezTo>
                    <a:pt x="589" y="4"/>
                    <a:pt x="570" y="5"/>
                    <a:pt x="550" y="6"/>
                  </a:cubicBezTo>
                  <a:cubicBezTo>
                    <a:pt x="377" y="16"/>
                    <a:pt x="176" y="0"/>
                    <a:pt x="61" y="156"/>
                  </a:cubicBezTo>
                  <a:cubicBezTo>
                    <a:pt x="15" y="221"/>
                    <a:pt x="0" y="306"/>
                    <a:pt x="50" y="375"/>
                  </a:cubicBezTo>
                  <a:cubicBezTo>
                    <a:pt x="161" y="527"/>
                    <a:pt x="321" y="524"/>
                    <a:pt x="492" y="534"/>
                  </a:cubicBezTo>
                  <a:cubicBezTo>
                    <a:pt x="527" y="536"/>
                    <a:pt x="561" y="537"/>
                    <a:pt x="595" y="537"/>
                  </a:cubicBezTo>
                  <a:cubicBezTo>
                    <a:pt x="691" y="537"/>
                    <a:pt x="785" y="530"/>
                    <a:pt x="882" y="520"/>
                  </a:cubicBezTo>
                  <a:cubicBezTo>
                    <a:pt x="1153" y="493"/>
                    <a:pt x="1191" y="58"/>
                    <a:pt x="905" y="29"/>
                  </a:cubicBezTo>
                  <a:cubicBezTo>
                    <a:pt x="807" y="19"/>
                    <a:pt x="708" y="4"/>
                    <a:pt x="608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26;p40">
              <a:extLst>
                <a:ext uri="{FF2B5EF4-FFF2-40B4-BE49-F238E27FC236}">
                  <a16:creationId xmlns:a16="http://schemas.microsoft.com/office/drawing/2014/main" id="{B424AD68-6D05-CB07-0410-90E591E2E7A8}"/>
                </a:ext>
              </a:extLst>
            </p:cNvPr>
            <p:cNvSpPr/>
            <p:nvPr/>
          </p:nvSpPr>
          <p:spPr>
            <a:xfrm>
              <a:off x="3425600" y="1199325"/>
              <a:ext cx="61500" cy="15125"/>
            </a:xfrm>
            <a:custGeom>
              <a:avLst/>
              <a:gdLst/>
              <a:ahLst/>
              <a:cxnLst/>
              <a:rect l="l" t="t" r="r" b="b"/>
              <a:pathLst>
                <a:path w="2460" h="605" extrusionOk="0">
                  <a:moveTo>
                    <a:pt x="1916" y="1"/>
                  </a:moveTo>
                  <a:cubicBezTo>
                    <a:pt x="1661" y="1"/>
                    <a:pt x="1407" y="23"/>
                    <a:pt x="1152" y="33"/>
                  </a:cubicBezTo>
                  <a:cubicBezTo>
                    <a:pt x="830" y="45"/>
                    <a:pt x="486" y="26"/>
                    <a:pt x="175" y="121"/>
                  </a:cubicBezTo>
                  <a:cubicBezTo>
                    <a:pt x="65" y="155"/>
                    <a:pt x="0" y="313"/>
                    <a:pt x="120" y="384"/>
                  </a:cubicBezTo>
                  <a:cubicBezTo>
                    <a:pt x="386" y="544"/>
                    <a:pt x="728" y="604"/>
                    <a:pt x="1078" y="604"/>
                  </a:cubicBezTo>
                  <a:cubicBezTo>
                    <a:pt x="1488" y="604"/>
                    <a:pt x="1911" y="522"/>
                    <a:pt x="2241" y="418"/>
                  </a:cubicBezTo>
                  <a:cubicBezTo>
                    <a:pt x="2454" y="351"/>
                    <a:pt x="2459" y="36"/>
                    <a:pt x="2217" y="13"/>
                  </a:cubicBezTo>
                  <a:cubicBezTo>
                    <a:pt x="2117" y="4"/>
                    <a:pt x="2016" y="1"/>
                    <a:pt x="191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27;p40">
              <a:extLst>
                <a:ext uri="{FF2B5EF4-FFF2-40B4-BE49-F238E27FC236}">
                  <a16:creationId xmlns:a16="http://schemas.microsoft.com/office/drawing/2014/main" id="{42672901-F398-1AAB-8A0E-8D91AB8CCE05}"/>
                </a:ext>
              </a:extLst>
            </p:cNvPr>
            <p:cNvSpPr/>
            <p:nvPr/>
          </p:nvSpPr>
          <p:spPr>
            <a:xfrm>
              <a:off x="3305375" y="1277300"/>
              <a:ext cx="47025" cy="15900"/>
            </a:xfrm>
            <a:custGeom>
              <a:avLst/>
              <a:gdLst/>
              <a:ahLst/>
              <a:cxnLst/>
              <a:rect l="l" t="t" r="r" b="b"/>
              <a:pathLst>
                <a:path w="1881" h="636" extrusionOk="0">
                  <a:moveTo>
                    <a:pt x="1680" y="4"/>
                  </a:moveTo>
                  <a:cubicBezTo>
                    <a:pt x="1678" y="4"/>
                    <a:pt x="1677" y="4"/>
                    <a:pt x="1676" y="4"/>
                  </a:cubicBezTo>
                  <a:cubicBezTo>
                    <a:pt x="1133" y="16"/>
                    <a:pt x="533" y="1"/>
                    <a:pt x="106" y="397"/>
                  </a:cubicBezTo>
                  <a:cubicBezTo>
                    <a:pt x="0" y="494"/>
                    <a:pt x="85" y="635"/>
                    <a:pt x="210" y="635"/>
                  </a:cubicBezTo>
                  <a:cubicBezTo>
                    <a:pt x="214" y="635"/>
                    <a:pt x="218" y="635"/>
                    <a:pt x="222" y="635"/>
                  </a:cubicBezTo>
                  <a:cubicBezTo>
                    <a:pt x="720" y="600"/>
                    <a:pt x="1209" y="442"/>
                    <a:pt x="1697" y="346"/>
                  </a:cubicBezTo>
                  <a:cubicBezTo>
                    <a:pt x="1881" y="309"/>
                    <a:pt x="1875" y="4"/>
                    <a:pt x="1680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28;p40">
              <a:extLst>
                <a:ext uri="{FF2B5EF4-FFF2-40B4-BE49-F238E27FC236}">
                  <a16:creationId xmlns:a16="http://schemas.microsoft.com/office/drawing/2014/main" id="{B036886C-2497-A1CA-DDB7-24BAD8B3F898}"/>
                </a:ext>
              </a:extLst>
            </p:cNvPr>
            <p:cNvSpPr/>
            <p:nvPr/>
          </p:nvSpPr>
          <p:spPr>
            <a:xfrm>
              <a:off x="3112800" y="1194150"/>
              <a:ext cx="64925" cy="17550"/>
            </a:xfrm>
            <a:custGeom>
              <a:avLst/>
              <a:gdLst/>
              <a:ahLst/>
              <a:cxnLst/>
              <a:rect l="l" t="t" r="r" b="b"/>
              <a:pathLst>
                <a:path w="2597" h="702" extrusionOk="0">
                  <a:moveTo>
                    <a:pt x="2357" y="45"/>
                  </a:moveTo>
                  <a:cubicBezTo>
                    <a:pt x="2356" y="45"/>
                    <a:pt x="2355" y="45"/>
                    <a:pt x="2354" y="45"/>
                  </a:cubicBezTo>
                  <a:cubicBezTo>
                    <a:pt x="1653" y="54"/>
                    <a:pt x="756" y="1"/>
                    <a:pt x="123" y="337"/>
                  </a:cubicBezTo>
                  <a:cubicBezTo>
                    <a:pt x="10" y="397"/>
                    <a:pt x="1" y="588"/>
                    <a:pt x="139" y="627"/>
                  </a:cubicBezTo>
                  <a:cubicBezTo>
                    <a:pt x="329" y="680"/>
                    <a:pt x="530" y="701"/>
                    <a:pt x="737" y="701"/>
                  </a:cubicBezTo>
                  <a:cubicBezTo>
                    <a:pt x="1288" y="701"/>
                    <a:pt x="1879" y="551"/>
                    <a:pt x="2378" y="449"/>
                  </a:cubicBezTo>
                  <a:cubicBezTo>
                    <a:pt x="2596" y="404"/>
                    <a:pt x="2589" y="45"/>
                    <a:pt x="2357" y="4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29;p40">
              <a:extLst>
                <a:ext uri="{FF2B5EF4-FFF2-40B4-BE49-F238E27FC236}">
                  <a16:creationId xmlns:a16="http://schemas.microsoft.com/office/drawing/2014/main" id="{8859E2A0-DEF9-AD1C-72CC-F39839FC3AC8}"/>
                </a:ext>
              </a:extLst>
            </p:cNvPr>
            <p:cNvSpPr/>
            <p:nvPr/>
          </p:nvSpPr>
          <p:spPr>
            <a:xfrm>
              <a:off x="2809875" y="1250975"/>
              <a:ext cx="50800" cy="15050"/>
            </a:xfrm>
            <a:custGeom>
              <a:avLst/>
              <a:gdLst/>
              <a:ahLst/>
              <a:cxnLst/>
              <a:rect l="l" t="t" r="r" b="b"/>
              <a:pathLst>
                <a:path w="2032" h="602" extrusionOk="0">
                  <a:moveTo>
                    <a:pt x="1041" y="1"/>
                  </a:moveTo>
                  <a:cubicBezTo>
                    <a:pt x="723" y="1"/>
                    <a:pt x="407" y="66"/>
                    <a:pt x="116" y="208"/>
                  </a:cubicBezTo>
                  <a:cubicBezTo>
                    <a:pt x="9" y="259"/>
                    <a:pt x="1" y="450"/>
                    <a:pt x="132" y="481"/>
                  </a:cubicBezTo>
                  <a:cubicBezTo>
                    <a:pt x="631" y="601"/>
                    <a:pt x="1156" y="550"/>
                    <a:pt x="1666" y="593"/>
                  </a:cubicBezTo>
                  <a:cubicBezTo>
                    <a:pt x="1674" y="594"/>
                    <a:pt x="1681" y="594"/>
                    <a:pt x="1689" y="594"/>
                  </a:cubicBezTo>
                  <a:cubicBezTo>
                    <a:pt x="1948" y="594"/>
                    <a:pt x="2032" y="195"/>
                    <a:pt x="1768" y="113"/>
                  </a:cubicBezTo>
                  <a:cubicBezTo>
                    <a:pt x="1532" y="40"/>
                    <a:pt x="1286" y="1"/>
                    <a:pt x="1041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30;p40">
              <a:extLst>
                <a:ext uri="{FF2B5EF4-FFF2-40B4-BE49-F238E27FC236}">
                  <a16:creationId xmlns:a16="http://schemas.microsoft.com/office/drawing/2014/main" id="{E3321303-F21D-B67B-90C8-3E163FC89548}"/>
                </a:ext>
              </a:extLst>
            </p:cNvPr>
            <p:cNvSpPr/>
            <p:nvPr/>
          </p:nvSpPr>
          <p:spPr>
            <a:xfrm>
              <a:off x="2608200" y="1205375"/>
              <a:ext cx="74825" cy="22150"/>
            </a:xfrm>
            <a:custGeom>
              <a:avLst/>
              <a:gdLst/>
              <a:ahLst/>
              <a:cxnLst/>
              <a:rect l="l" t="t" r="r" b="b"/>
              <a:pathLst>
                <a:path w="2993" h="886" extrusionOk="0">
                  <a:moveTo>
                    <a:pt x="2028" y="1"/>
                  </a:moveTo>
                  <a:cubicBezTo>
                    <a:pt x="1341" y="1"/>
                    <a:pt x="559" y="148"/>
                    <a:pt x="124" y="549"/>
                  </a:cubicBezTo>
                  <a:cubicBezTo>
                    <a:pt x="1" y="661"/>
                    <a:pt x="74" y="841"/>
                    <a:pt x="228" y="866"/>
                  </a:cubicBezTo>
                  <a:cubicBezTo>
                    <a:pt x="311" y="880"/>
                    <a:pt x="395" y="885"/>
                    <a:pt x="480" y="885"/>
                  </a:cubicBezTo>
                  <a:cubicBezTo>
                    <a:pt x="798" y="885"/>
                    <a:pt x="1126" y="803"/>
                    <a:pt x="1434" y="750"/>
                  </a:cubicBezTo>
                  <a:cubicBezTo>
                    <a:pt x="1893" y="671"/>
                    <a:pt x="2353" y="610"/>
                    <a:pt x="2789" y="436"/>
                  </a:cubicBezTo>
                  <a:cubicBezTo>
                    <a:pt x="2993" y="355"/>
                    <a:pt x="2895" y="84"/>
                    <a:pt x="2716" y="54"/>
                  </a:cubicBezTo>
                  <a:cubicBezTo>
                    <a:pt x="2513" y="20"/>
                    <a:pt x="2277" y="1"/>
                    <a:pt x="2028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31;p40">
              <a:extLst>
                <a:ext uri="{FF2B5EF4-FFF2-40B4-BE49-F238E27FC236}">
                  <a16:creationId xmlns:a16="http://schemas.microsoft.com/office/drawing/2014/main" id="{16997A23-C00D-7681-71F5-DFA24529379D}"/>
                </a:ext>
              </a:extLst>
            </p:cNvPr>
            <p:cNvSpPr/>
            <p:nvPr/>
          </p:nvSpPr>
          <p:spPr>
            <a:xfrm>
              <a:off x="2428325" y="1355025"/>
              <a:ext cx="29150" cy="13825"/>
            </a:xfrm>
            <a:custGeom>
              <a:avLst/>
              <a:gdLst/>
              <a:ahLst/>
              <a:cxnLst/>
              <a:rect l="l" t="t" r="r" b="b"/>
              <a:pathLst>
                <a:path w="1166" h="553" extrusionOk="0">
                  <a:moveTo>
                    <a:pt x="872" y="1"/>
                  </a:moveTo>
                  <a:cubicBezTo>
                    <a:pt x="871" y="1"/>
                    <a:pt x="870" y="1"/>
                    <a:pt x="870" y="1"/>
                  </a:cubicBezTo>
                  <a:cubicBezTo>
                    <a:pt x="856" y="1"/>
                    <a:pt x="843" y="1"/>
                    <a:pt x="829" y="1"/>
                  </a:cubicBezTo>
                  <a:cubicBezTo>
                    <a:pt x="806" y="1"/>
                    <a:pt x="782" y="1"/>
                    <a:pt x="758" y="1"/>
                  </a:cubicBezTo>
                  <a:cubicBezTo>
                    <a:pt x="676" y="1"/>
                    <a:pt x="595" y="3"/>
                    <a:pt x="515" y="16"/>
                  </a:cubicBezTo>
                  <a:cubicBezTo>
                    <a:pt x="344" y="45"/>
                    <a:pt x="142" y="49"/>
                    <a:pt x="45" y="218"/>
                  </a:cubicBezTo>
                  <a:cubicBezTo>
                    <a:pt x="5" y="287"/>
                    <a:pt x="0" y="372"/>
                    <a:pt x="57" y="435"/>
                  </a:cubicBezTo>
                  <a:cubicBezTo>
                    <a:pt x="146" y="534"/>
                    <a:pt x="251" y="553"/>
                    <a:pt x="366" y="553"/>
                  </a:cubicBezTo>
                  <a:cubicBezTo>
                    <a:pt x="414" y="553"/>
                    <a:pt x="463" y="550"/>
                    <a:pt x="514" y="548"/>
                  </a:cubicBezTo>
                  <a:cubicBezTo>
                    <a:pt x="647" y="541"/>
                    <a:pt x="770" y="519"/>
                    <a:pt x="900" y="491"/>
                  </a:cubicBezTo>
                  <a:cubicBezTo>
                    <a:pt x="1165" y="435"/>
                    <a:pt x="1158" y="1"/>
                    <a:pt x="872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32;p40">
              <a:extLst>
                <a:ext uri="{FF2B5EF4-FFF2-40B4-BE49-F238E27FC236}">
                  <a16:creationId xmlns:a16="http://schemas.microsoft.com/office/drawing/2014/main" id="{9DBF91B9-530C-01EF-093F-BC6514A4B797}"/>
                </a:ext>
              </a:extLst>
            </p:cNvPr>
            <p:cNvSpPr/>
            <p:nvPr/>
          </p:nvSpPr>
          <p:spPr>
            <a:xfrm>
              <a:off x="4132600" y="630975"/>
              <a:ext cx="59625" cy="20125"/>
            </a:xfrm>
            <a:custGeom>
              <a:avLst/>
              <a:gdLst/>
              <a:ahLst/>
              <a:cxnLst/>
              <a:rect l="l" t="t" r="r" b="b"/>
              <a:pathLst>
                <a:path w="2385" h="805" extrusionOk="0">
                  <a:moveTo>
                    <a:pt x="130" y="1"/>
                  </a:moveTo>
                  <a:cubicBezTo>
                    <a:pt x="15" y="1"/>
                    <a:pt x="0" y="176"/>
                    <a:pt x="95" y="223"/>
                  </a:cubicBezTo>
                  <a:cubicBezTo>
                    <a:pt x="721" y="522"/>
                    <a:pt x="1431" y="648"/>
                    <a:pt x="2105" y="799"/>
                  </a:cubicBezTo>
                  <a:cubicBezTo>
                    <a:pt x="2122" y="803"/>
                    <a:pt x="2137" y="805"/>
                    <a:pt x="2152" y="805"/>
                  </a:cubicBezTo>
                  <a:cubicBezTo>
                    <a:pt x="2350" y="805"/>
                    <a:pt x="2385" y="491"/>
                    <a:pt x="2172" y="432"/>
                  </a:cubicBezTo>
                  <a:cubicBezTo>
                    <a:pt x="1507" y="248"/>
                    <a:pt x="828" y="31"/>
                    <a:pt x="136" y="1"/>
                  </a:cubicBez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33;p40">
              <a:extLst>
                <a:ext uri="{FF2B5EF4-FFF2-40B4-BE49-F238E27FC236}">
                  <a16:creationId xmlns:a16="http://schemas.microsoft.com/office/drawing/2014/main" id="{0618E96C-0FCA-B159-D0FD-6F978317F8CF}"/>
                </a:ext>
              </a:extLst>
            </p:cNvPr>
            <p:cNvSpPr/>
            <p:nvPr/>
          </p:nvSpPr>
          <p:spPr>
            <a:xfrm>
              <a:off x="3927750" y="601275"/>
              <a:ext cx="37600" cy="17625"/>
            </a:xfrm>
            <a:custGeom>
              <a:avLst/>
              <a:gdLst/>
              <a:ahLst/>
              <a:cxnLst/>
              <a:rect l="l" t="t" r="r" b="b"/>
              <a:pathLst>
                <a:path w="1504" h="705" extrusionOk="0">
                  <a:moveTo>
                    <a:pt x="569" y="1"/>
                  </a:moveTo>
                  <a:cubicBezTo>
                    <a:pt x="385" y="1"/>
                    <a:pt x="175" y="53"/>
                    <a:pt x="65" y="189"/>
                  </a:cubicBezTo>
                  <a:cubicBezTo>
                    <a:pt x="16" y="250"/>
                    <a:pt x="1" y="348"/>
                    <a:pt x="53" y="414"/>
                  </a:cubicBezTo>
                  <a:cubicBezTo>
                    <a:pt x="291" y="704"/>
                    <a:pt x="822" y="649"/>
                    <a:pt x="1161" y="693"/>
                  </a:cubicBezTo>
                  <a:cubicBezTo>
                    <a:pt x="1172" y="694"/>
                    <a:pt x="1183" y="695"/>
                    <a:pt x="1193" y="695"/>
                  </a:cubicBezTo>
                  <a:cubicBezTo>
                    <a:pt x="1392" y="695"/>
                    <a:pt x="1504" y="452"/>
                    <a:pt x="1346" y="307"/>
                  </a:cubicBezTo>
                  <a:cubicBezTo>
                    <a:pt x="1156" y="134"/>
                    <a:pt x="944" y="43"/>
                    <a:pt x="689" y="8"/>
                  </a:cubicBezTo>
                  <a:cubicBezTo>
                    <a:pt x="651" y="3"/>
                    <a:pt x="611" y="1"/>
                    <a:pt x="569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34;p40">
              <a:extLst>
                <a:ext uri="{FF2B5EF4-FFF2-40B4-BE49-F238E27FC236}">
                  <a16:creationId xmlns:a16="http://schemas.microsoft.com/office/drawing/2014/main" id="{49CF3240-202C-621D-964F-A962E0949D7A}"/>
                </a:ext>
              </a:extLst>
            </p:cNvPr>
            <p:cNvSpPr/>
            <p:nvPr/>
          </p:nvSpPr>
          <p:spPr>
            <a:xfrm>
              <a:off x="3833600" y="581450"/>
              <a:ext cx="54850" cy="25475"/>
            </a:xfrm>
            <a:custGeom>
              <a:avLst/>
              <a:gdLst/>
              <a:ahLst/>
              <a:cxnLst/>
              <a:rect l="l" t="t" r="r" b="b"/>
              <a:pathLst>
                <a:path w="2194" h="1019" extrusionOk="0">
                  <a:moveTo>
                    <a:pt x="187" y="0"/>
                  </a:moveTo>
                  <a:cubicBezTo>
                    <a:pt x="81" y="0"/>
                    <a:pt x="1" y="151"/>
                    <a:pt x="76" y="234"/>
                  </a:cubicBezTo>
                  <a:cubicBezTo>
                    <a:pt x="521" y="727"/>
                    <a:pt x="1208" y="874"/>
                    <a:pt x="1833" y="1012"/>
                  </a:cubicBezTo>
                  <a:cubicBezTo>
                    <a:pt x="1853" y="1016"/>
                    <a:pt x="1872" y="1018"/>
                    <a:pt x="1890" y="1018"/>
                  </a:cubicBezTo>
                  <a:cubicBezTo>
                    <a:pt x="2150" y="1018"/>
                    <a:pt x="2194" y="593"/>
                    <a:pt x="1908" y="527"/>
                  </a:cubicBezTo>
                  <a:cubicBezTo>
                    <a:pt x="1329" y="391"/>
                    <a:pt x="787" y="157"/>
                    <a:pt x="217" y="4"/>
                  </a:cubicBezTo>
                  <a:cubicBezTo>
                    <a:pt x="207" y="2"/>
                    <a:pt x="197" y="0"/>
                    <a:pt x="1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35;p40">
              <a:extLst>
                <a:ext uri="{FF2B5EF4-FFF2-40B4-BE49-F238E27FC236}">
                  <a16:creationId xmlns:a16="http://schemas.microsoft.com/office/drawing/2014/main" id="{63437BA0-C263-A05B-134C-85F439C3217D}"/>
                </a:ext>
              </a:extLst>
            </p:cNvPr>
            <p:cNvSpPr/>
            <p:nvPr/>
          </p:nvSpPr>
          <p:spPr>
            <a:xfrm>
              <a:off x="3650325" y="517075"/>
              <a:ext cx="47475" cy="18200"/>
            </a:xfrm>
            <a:custGeom>
              <a:avLst/>
              <a:gdLst/>
              <a:ahLst/>
              <a:cxnLst/>
              <a:rect l="l" t="t" r="r" b="b"/>
              <a:pathLst>
                <a:path w="1899" h="728" extrusionOk="0">
                  <a:moveTo>
                    <a:pt x="579" y="0"/>
                  </a:moveTo>
                  <a:cubicBezTo>
                    <a:pt x="392" y="0"/>
                    <a:pt x="217" y="43"/>
                    <a:pt x="77" y="150"/>
                  </a:cubicBezTo>
                  <a:cubicBezTo>
                    <a:pt x="11" y="200"/>
                    <a:pt x="1" y="306"/>
                    <a:pt x="71" y="358"/>
                  </a:cubicBezTo>
                  <a:cubicBezTo>
                    <a:pt x="292" y="522"/>
                    <a:pt x="569" y="530"/>
                    <a:pt x="833" y="584"/>
                  </a:cubicBezTo>
                  <a:cubicBezTo>
                    <a:pt x="1096" y="639"/>
                    <a:pt x="1366" y="662"/>
                    <a:pt x="1628" y="723"/>
                  </a:cubicBezTo>
                  <a:cubicBezTo>
                    <a:pt x="1640" y="726"/>
                    <a:pt x="1651" y="727"/>
                    <a:pt x="1662" y="727"/>
                  </a:cubicBezTo>
                  <a:cubicBezTo>
                    <a:pt x="1810" y="727"/>
                    <a:pt x="1898" y="505"/>
                    <a:pt x="1766" y="414"/>
                  </a:cubicBezTo>
                  <a:cubicBezTo>
                    <a:pt x="1481" y="217"/>
                    <a:pt x="1000" y="0"/>
                    <a:pt x="57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36;p40">
              <a:extLst>
                <a:ext uri="{FF2B5EF4-FFF2-40B4-BE49-F238E27FC236}">
                  <a16:creationId xmlns:a16="http://schemas.microsoft.com/office/drawing/2014/main" id="{D2A586C9-C58B-09E2-C0CB-170F6C03EEFD}"/>
                </a:ext>
              </a:extLst>
            </p:cNvPr>
            <p:cNvSpPr/>
            <p:nvPr/>
          </p:nvSpPr>
          <p:spPr>
            <a:xfrm>
              <a:off x="3501300" y="376450"/>
              <a:ext cx="44825" cy="18275"/>
            </a:xfrm>
            <a:custGeom>
              <a:avLst/>
              <a:gdLst/>
              <a:ahLst/>
              <a:cxnLst/>
              <a:rect l="l" t="t" r="r" b="b"/>
              <a:pathLst>
                <a:path w="1793" h="731" extrusionOk="0">
                  <a:moveTo>
                    <a:pt x="553" y="0"/>
                  </a:moveTo>
                  <a:cubicBezTo>
                    <a:pt x="399" y="0"/>
                    <a:pt x="248" y="31"/>
                    <a:pt x="109" y="106"/>
                  </a:cubicBezTo>
                  <a:cubicBezTo>
                    <a:pt x="14" y="158"/>
                    <a:pt x="1" y="282"/>
                    <a:pt x="103" y="337"/>
                  </a:cubicBezTo>
                  <a:cubicBezTo>
                    <a:pt x="499" y="548"/>
                    <a:pt x="983" y="562"/>
                    <a:pt x="1403" y="715"/>
                  </a:cubicBezTo>
                  <a:cubicBezTo>
                    <a:pt x="1433" y="726"/>
                    <a:pt x="1462" y="730"/>
                    <a:pt x="1488" y="730"/>
                  </a:cubicBezTo>
                  <a:cubicBezTo>
                    <a:pt x="1694" y="730"/>
                    <a:pt x="1792" y="443"/>
                    <a:pt x="1579" y="326"/>
                  </a:cubicBezTo>
                  <a:cubicBezTo>
                    <a:pt x="1287" y="164"/>
                    <a:pt x="910" y="0"/>
                    <a:pt x="553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37;p40">
              <a:extLst>
                <a:ext uri="{FF2B5EF4-FFF2-40B4-BE49-F238E27FC236}">
                  <a16:creationId xmlns:a16="http://schemas.microsoft.com/office/drawing/2014/main" id="{FC82DD77-91AC-0584-F2A7-E9FAC8C30D63}"/>
                </a:ext>
              </a:extLst>
            </p:cNvPr>
            <p:cNvSpPr/>
            <p:nvPr/>
          </p:nvSpPr>
          <p:spPr>
            <a:xfrm>
              <a:off x="3289700" y="373525"/>
              <a:ext cx="34850" cy="13425"/>
            </a:xfrm>
            <a:custGeom>
              <a:avLst/>
              <a:gdLst/>
              <a:ahLst/>
              <a:cxnLst/>
              <a:rect l="l" t="t" r="r" b="b"/>
              <a:pathLst>
                <a:path w="1394" h="537" extrusionOk="0">
                  <a:moveTo>
                    <a:pt x="492" y="0"/>
                  </a:moveTo>
                  <a:cubicBezTo>
                    <a:pt x="343" y="0"/>
                    <a:pt x="199" y="36"/>
                    <a:pt x="74" y="128"/>
                  </a:cubicBezTo>
                  <a:cubicBezTo>
                    <a:pt x="15" y="170"/>
                    <a:pt x="0" y="277"/>
                    <a:pt x="68" y="322"/>
                  </a:cubicBezTo>
                  <a:cubicBezTo>
                    <a:pt x="366" y="516"/>
                    <a:pt x="752" y="408"/>
                    <a:pt x="1075" y="524"/>
                  </a:cubicBezTo>
                  <a:cubicBezTo>
                    <a:pt x="1099" y="532"/>
                    <a:pt x="1121" y="536"/>
                    <a:pt x="1142" y="536"/>
                  </a:cubicBezTo>
                  <a:cubicBezTo>
                    <a:pt x="1309" y="536"/>
                    <a:pt x="1393" y="301"/>
                    <a:pt x="1217" y="209"/>
                  </a:cubicBezTo>
                  <a:cubicBezTo>
                    <a:pt x="1010" y="103"/>
                    <a:pt x="744" y="0"/>
                    <a:pt x="492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38;p40">
              <a:extLst>
                <a:ext uri="{FF2B5EF4-FFF2-40B4-BE49-F238E27FC236}">
                  <a16:creationId xmlns:a16="http://schemas.microsoft.com/office/drawing/2014/main" id="{953F2D58-7263-7172-1857-CAF888698909}"/>
                </a:ext>
              </a:extLst>
            </p:cNvPr>
            <p:cNvSpPr/>
            <p:nvPr/>
          </p:nvSpPr>
          <p:spPr>
            <a:xfrm>
              <a:off x="3021050" y="262800"/>
              <a:ext cx="59875" cy="18825"/>
            </a:xfrm>
            <a:custGeom>
              <a:avLst/>
              <a:gdLst/>
              <a:ahLst/>
              <a:cxnLst/>
              <a:rect l="l" t="t" r="r" b="b"/>
              <a:pathLst>
                <a:path w="2395" h="753" extrusionOk="0">
                  <a:moveTo>
                    <a:pt x="130" y="1"/>
                  </a:moveTo>
                  <a:cubicBezTo>
                    <a:pt x="11" y="1"/>
                    <a:pt x="1" y="180"/>
                    <a:pt x="96" y="224"/>
                  </a:cubicBezTo>
                  <a:cubicBezTo>
                    <a:pt x="730" y="507"/>
                    <a:pt x="1444" y="614"/>
                    <a:pt x="2121" y="748"/>
                  </a:cubicBezTo>
                  <a:cubicBezTo>
                    <a:pt x="2136" y="751"/>
                    <a:pt x="2150" y="753"/>
                    <a:pt x="2163" y="753"/>
                  </a:cubicBezTo>
                  <a:cubicBezTo>
                    <a:pt x="2365" y="753"/>
                    <a:pt x="2394" y="432"/>
                    <a:pt x="2179" y="379"/>
                  </a:cubicBezTo>
                  <a:cubicBezTo>
                    <a:pt x="1509" y="212"/>
                    <a:pt x="825" y="13"/>
                    <a:pt x="132" y="1"/>
                  </a:cubicBezTo>
                  <a:cubicBezTo>
                    <a:pt x="131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39;p40">
              <a:extLst>
                <a:ext uri="{FF2B5EF4-FFF2-40B4-BE49-F238E27FC236}">
                  <a16:creationId xmlns:a16="http://schemas.microsoft.com/office/drawing/2014/main" id="{A95B172D-E2F6-2824-1357-11BCE88B874D}"/>
                </a:ext>
              </a:extLst>
            </p:cNvPr>
            <p:cNvSpPr/>
            <p:nvPr/>
          </p:nvSpPr>
          <p:spPr>
            <a:xfrm>
              <a:off x="2815625" y="238125"/>
              <a:ext cx="37700" cy="17825"/>
            </a:xfrm>
            <a:custGeom>
              <a:avLst/>
              <a:gdLst/>
              <a:ahLst/>
              <a:cxnLst/>
              <a:rect l="l" t="t" r="r" b="b"/>
              <a:pathLst>
                <a:path w="1508" h="713" extrusionOk="0">
                  <a:moveTo>
                    <a:pt x="585" y="1"/>
                  </a:moveTo>
                  <a:cubicBezTo>
                    <a:pt x="395" y="1"/>
                    <a:pt x="173" y="59"/>
                    <a:pt x="61" y="202"/>
                  </a:cubicBezTo>
                  <a:cubicBezTo>
                    <a:pt x="13" y="264"/>
                    <a:pt x="0" y="364"/>
                    <a:pt x="56" y="427"/>
                  </a:cubicBezTo>
                  <a:cubicBezTo>
                    <a:pt x="300" y="712"/>
                    <a:pt x="830" y="642"/>
                    <a:pt x="1170" y="678"/>
                  </a:cubicBezTo>
                  <a:cubicBezTo>
                    <a:pt x="1179" y="679"/>
                    <a:pt x="1187" y="679"/>
                    <a:pt x="1196" y="679"/>
                  </a:cubicBezTo>
                  <a:cubicBezTo>
                    <a:pt x="1399" y="679"/>
                    <a:pt x="1507" y="429"/>
                    <a:pt x="1344" y="287"/>
                  </a:cubicBezTo>
                  <a:cubicBezTo>
                    <a:pt x="1150" y="118"/>
                    <a:pt x="935" y="34"/>
                    <a:pt x="680" y="6"/>
                  </a:cubicBezTo>
                  <a:cubicBezTo>
                    <a:pt x="650" y="2"/>
                    <a:pt x="618" y="1"/>
                    <a:pt x="585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F42A468-AB4A-DCC9-A717-6A19C37A2527}"/>
              </a:ext>
            </a:extLst>
          </p:cNvPr>
          <p:cNvSpPr txBox="1"/>
          <p:nvPr/>
        </p:nvSpPr>
        <p:spPr>
          <a:xfrm>
            <a:off x="3815822" y="4862735"/>
            <a:ext cx="49536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kern="1800" spc="1100" dirty="0">
                <a:solidFill>
                  <a:schemeClr val="accent6"/>
                </a:solidFill>
                <a:latin typeface="+mj-ea"/>
                <a:ea typeface="+mj-ea"/>
              </a:rPr>
              <a:t>REVENGER</a:t>
            </a:r>
            <a:endParaRPr lang="ko-KR" altLang="en-US" sz="5400" kern="1800" spc="110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80279F-2C28-03DA-6C60-3FB7DECF8F0F}"/>
              </a:ext>
            </a:extLst>
          </p:cNvPr>
          <p:cNvSpPr txBox="1"/>
          <p:nvPr/>
        </p:nvSpPr>
        <p:spPr>
          <a:xfrm>
            <a:off x="9310627" y="5612243"/>
            <a:ext cx="26019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2018182009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 김승환</a:t>
            </a:r>
            <a:endParaRPr lang="en-US" altLang="ko-KR" sz="2000" dirty="0">
              <a:solidFill>
                <a:schemeClr val="accent6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2018180046 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허재성</a:t>
            </a:r>
            <a:endParaRPr lang="en-US" altLang="ko-KR" sz="2000" dirty="0">
              <a:solidFill>
                <a:schemeClr val="accent6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2018180033 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이세철</a:t>
            </a:r>
          </a:p>
        </p:txBody>
      </p:sp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388036" y="5235626"/>
            <a:ext cx="1846613" cy="2077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1&gt; 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750" dirty="0">
              <a:solidFill>
                <a:schemeClr val="bg1"/>
              </a:solidFill>
              <a:latin typeface="+mj-ea"/>
              <a:ea typeface="+mj-ea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96DD7EBA-CCE8-8E39-DA27-B1D3C22D0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10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3ECF05-A1F4-F374-3703-6DD3AFB6A914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 startAt="3"/>
            </a:pPr>
            <a:r>
              <a:rPr lang="ko-KR" altLang="en-US" sz="1800"/>
              <a:t>유사 게임</a:t>
            </a:r>
            <a:endParaRPr lang="en-US" altLang="ko-KR" sz="1800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00BFB6A-5EA6-4DD1-6FC2-0D3FA1ECFE9A}"/>
              </a:ext>
            </a:extLst>
          </p:cNvPr>
          <p:cNvSpPr/>
          <p:nvPr/>
        </p:nvSpPr>
        <p:spPr>
          <a:xfrm>
            <a:off x="825079" y="1425093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+mj-ea"/>
                <a:ea typeface="+mj-ea"/>
              </a:rPr>
              <a:t>배틀 필드 </a:t>
            </a:r>
            <a:r>
              <a:rPr lang="en-US" altLang="ko-KR">
                <a:solidFill>
                  <a:schemeClr val="bg1"/>
                </a:solidFill>
                <a:latin typeface="+mj-ea"/>
                <a:ea typeface="+mj-ea"/>
              </a:rPr>
              <a:t>4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BDC661C-3B8E-7DCE-F2DF-F67B5A60A8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823" y="1474518"/>
            <a:ext cx="7012354" cy="3584210"/>
          </a:xfrm>
          <a:prstGeom prst="rect">
            <a:avLst/>
          </a:prstGeom>
        </p:spPr>
      </p:pic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9D240903-1B30-70FA-F1B6-600DA00369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7905154"/>
              </p:ext>
            </p:extLst>
          </p:nvPr>
        </p:nvGraphicFramePr>
        <p:xfrm>
          <a:off x="2412684" y="5338717"/>
          <a:ext cx="7391280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3044">
                  <a:extLst>
                    <a:ext uri="{9D8B030D-6E8A-4147-A177-3AD203B41FA5}">
                      <a16:colId xmlns:a16="http://schemas.microsoft.com/office/drawing/2014/main" val="1801350883"/>
                    </a:ext>
                  </a:extLst>
                </a:gridCol>
                <a:gridCol w="5398236">
                  <a:extLst>
                    <a:ext uri="{9D8B030D-6E8A-4147-A177-3AD203B41FA5}">
                      <a16:colId xmlns:a16="http://schemas.microsoft.com/office/drawing/2014/main" val="1480561509"/>
                    </a:ext>
                  </a:extLst>
                </a:gridCol>
              </a:tblGrid>
              <a:tr h="3491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장르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FPS, </a:t>
                      </a: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액션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29738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참여 인원 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32</a:t>
                      </a: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명</a:t>
                      </a:r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데스매치 모드 최대 인원</a:t>
                      </a:r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)</a:t>
                      </a:r>
                    </a:p>
                    <a:p>
                      <a:pPr marL="0" algn="ctr" defTabSz="914400" rtl="0" eaLnBrk="1" latinLnBrk="1" hangingPunct="1"/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64</a:t>
                      </a: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명</a:t>
                      </a:r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컨퀘스트모드 최대 인원</a:t>
                      </a:r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)</a:t>
                      </a:r>
                      <a:endParaRPr lang="ko-KR" altLang="en-US" sz="1800" kern="1200">
                        <a:solidFill>
                          <a:schemeClr val="dk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0585416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8DA7CC55-C959-6B71-EB77-029F3D8A3F59}"/>
              </a:ext>
            </a:extLst>
          </p:cNvPr>
          <p:cNvSpPr txBox="1"/>
          <p:nvPr/>
        </p:nvSpPr>
        <p:spPr>
          <a:xfrm>
            <a:off x="2551804" y="5061718"/>
            <a:ext cx="2843311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4&gt; </a:t>
            </a:r>
            <a:r>
              <a:rPr lang="ko-KR" altLang="en-US" sz="1200" b="1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배틀 필드</a:t>
            </a:r>
            <a:r>
              <a:rPr lang="en-US" altLang="ko-KR" sz="1200" b="1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4 </a:t>
            </a:r>
            <a:r>
              <a:rPr lang="ko-KR" altLang="en-US" sz="1200" b="1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화면 인 게임</a:t>
            </a:r>
            <a:endParaRPr lang="en-US" altLang="ko-KR" sz="1200" b="1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</p:spTree>
    <p:extLst>
      <p:ext uri="{BB962C8B-B14F-4D97-AF65-F5344CB8AC3E}">
        <p14:creationId xmlns:p14="http://schemas.microsoft.com/office/powerpoint/2010/main" val="389882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388036" y="5235626"/>
            <a:ext cx="1846613" cy="2077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1&gt; 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750" dirty="0">
              <a:solidFill>
                <a:schemeClr val="bg1"/>
              </a:solidFill>
              <a:latin typeface="+mj-ea"/>
              <a:ea typeface="+mj-ea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96DD7EBA-CCE8-8E39-DA27-B1D3C22D0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11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3ECF05-A1F4-F374-3703-6DD3AFB6A914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 startAt="3"/>
            </a:pPr>
            <a:r>
              <a:rPr lang="ko-KR" altLang="en-US" sz="1800"/>
              <a:t>유사 게임</a:t>
            </a:r>
            <a:endParaRPr lang="en-US" altLang="ko-KR" sz="1800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00BFB6A-5EA6-4DD1-6FC2-0D3FA1ECFE9A}"/>
              </a:ext>
            </a:extLst>
          </p:cNvPr>
          <p:cNvSpPr/>
          <p:nvPr/>
        </p:nvSpPr>
        <p:spPr>
          <a:xfrm>
            <a:off x="825079" y="1425093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+mj-ea"/>
                <a:ea typeface="+mj-ea"/>
              </a:rPr>
              <a:t>배틀 필드 </a:t>
            </a:r>
            <a:r>
              <a:rPr lang="en-US" altLang="ko-KR">
                <a:solidFill>
                  <a:schemeClr val="bg1"/>
                </a:solidFill>
                <a:latin typeface="+mj-ea"/>
                <a:ea typeface="+mj-ea"/>
              </a:rPr>
              <a:t>4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A96AA4D6-0E27-5481-AC8B-2FAC6951E0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5373750"/>
              </p:ext>
            </p:extLst>
          </p:nvPr>
        </p:nvGraphicFramePr>
        <p:xfrm>
          <a:off x="776177" y="1975108"/>
          <a:ext cx="10853571" cy="43786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0693">
                  <a:extLst>
                    <a:ext uri="{9D8B030D-6E8A-4147-A177-3AD203B41FA5}">
                      <a16:colId xmlns:a16="http://schemas.microsoft.com/office/drawing/2014/main" val="3067249073"/>
                    </a:ext>
                  </a:extLst>
                </a:gridCol>
                <a:gridCol w="4643021">
                  <a:extLst>
                    <a:ext uri="{9D8B030D-6E8A-4147-A177-3AD203B41FA5}">
                      <a16:colId xmlns:a16="http://schemas.microsoft.com/office/drawing/2014/main" val="176898866"/>
                    </a:ext>
                  </a:extLst>
                </a:gridCol>
                <a:gridCol w="4509857">
                  <a:extLst>
                    <a:ext uri="{9D8B030D-6E8A-4147-A177-3AD203B41FA5}">
                      <a16:colId xmlns:a16="http://schemas.microsoft.com/office/drawing/2014/main" val="1007834270"/>
                    </a:ext>
                  </a:extLst>
                </a:gridCol>
              </a:tblGrid>
              <a:tr h="357458">
                <a:tc>
                  <a:txBody>
                    <a:bodyPr/>
                    <a:lstStyle/>
                    <a:p>
                      <a:pPr latinLnBrk="1"/>
                      <a:endParaRPr lang="ko-KR" altLang="en-US" sz="1800" kern="120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컨퀘스트 모드 </a:t>
                      </a:r>
                      <a:r>
                        <a:rPr lang="en-US" altLang="ko-KR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(</a:t>
                      </a:r>
                      <a:r>
                        <a:rPr lang="ko-KR" altLang="en-US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점수제</a:t>
                      </a:r>
                      <a:r>
                        <a:rPr lang="en-US" altLang="ko-KR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)</a:t>
                      </a:r>
                      <a:endParaRPr lang="ko-KR" altLang="en-US" sz="1800" kern="120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데스 매치 모드 </a:t>
                      </a:r>
                      <a:r>
                        <a:rPr lang="en-US" altLang="ko-KR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(</a:t>
                      </a:r>
                      <a:r>
                        <a:rPr lang="ko-KR" altLang="en-US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킬수제</a:t>
                      </a:r>
                      <a:r>
                        <a:rPr lang="en-US" altLang="ko-KR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)</a:t>
                      </a:r>
                      <a:endParaRPr lang="ko-KR" altLang="en-US" sz="1800" kern="120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6212318"/>
                  </a:ext>
                </a:extLst>
              </a:tr>
              <a:tr h="27272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플레이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보병으로 플레이하거나 병과 상관없이 </a:t>
                      </a:r>
                      <a:endParaRPr lang="en-US" altLang="ko-KR" sz="18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헬기나 중</a:t>
                      </a:r>
                      <a:r>
                        <a:rPr lang="en-US" altLang="ko-KR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/</a:t>
                      </a:r>
                      <a:r>
                        <a:rPr lang="ko-KR" altLang="en-US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경장갑차를 탑승하여 플레이한다</a:t>
                      </a:r>
                      <a:r>
                        <a:rPr lang="en-US" altLang="ko-KR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.</a:t>
                      </a:r>
                    </a:p>
                    <a:p>
                      <a:pPr algn="ctr" latinLnBrk="1"/>
                      <a:endParaRPr lang="en-US" altLang="ko-KR" sz="18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기본 팀 점수 </a:t>
                      </a:r>
                      <a:r>
                        <a:rPr lang="en-US" altLang="ko-KR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1200</a:t>
                      </a:r>
                      <a:r>
                        <a:rPr lang="ko-KR" altLang="en-US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점으로 시작하여</a:t>
                      </a:r>
                      <a:endParaRPr lang="en-US" altLang="ko-KR" sz="18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사망 후 부활 시 팀 점수가 깎인다</a:t>
                      </a:r>
                      <a:r>
                        <a:rPr lang="en-US" altLang="ko-KR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.</a:t>
                      </a:r>
                    </a:p>
                    <a:p>
                      <a:pPr algn="ctr" latinLnBrk="1"/>
                      <a:endParaRPr lang="en-US" altLang="ko-KR" sz="18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게임 내 거점지가 있는 경우 거점 점령 시</a:t>
                      </a:r>
                      <a:endParaRPr lang="en-US" altLang="ko-KR" sz="18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상대 팀의 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9AE69A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점수가 깎이는 배율</a:t>
                      </a:r>
                      <a:r>
                        <a:rPr lang="ko-KR" altLang="en-US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이 높아진다</a:t>
                      </a:r>
                      <a:r>
                        <a:rPr lang="en-US" altLang="ko-KR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.</a:t>
                      </a:r>
                      <a:r>
                        <a:rPr lang="ko-KR" altLang="en-US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오로지 보병으로만 플레이 가능하다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.</a:t>
                      </a:r>
                    </a:p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적을 처치할 때마다 팀 점수가 오른다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.</a:t>
                      </a:r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548536"/>
                  </a:ext>
                </a:extLst>
              </a:tr>
              <a:tr h="6255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승리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상대 팀의 점수가 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0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점</a:t>
                      </a: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에</a:t>
                      </a:r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 </a:t>
                      </a: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먼저 도달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하면 </a:t>
                      </a:r>
                      <a:endParaRPr lang="en-US" altLang="ko-KR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자신의 팀이 승리한다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상대 팀보다 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목표 점수에</a:t>
                      </a:r>
                      <a:endParaRPr lang="en-US" altLang="ko-KR" sz="1800" kern="1200" spc="-15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highlight>
                          <a:srgbClr val="BFDDF8"/>
                        </a:highlight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먼저 도달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하면 자신의 팀이 승리한다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.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2047473"/>
                  </a:ext>
                </a:extLst>
              </a:tr>
              <a:tr h="6455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패배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자신의 팀 점수가 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0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점</a:t>
                      </a: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에 먼저 도달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하면</a:t>
                      </a:r>
                      <a:endParaRPr lang="en-US" altLang="ko-KR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자신의 팀이 패배한다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.</a:t>
                      </a:r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상대 팀보다 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목표 점수에 먼저 도달하지</a:t>
                      </a:r>
                      <a:endParaRPr lang="en-US" altLang="ko-KR" sz="1800" kern="1200" spc="-15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highlight>
                          <a:srgbClr val="BFDDF8"/>
                        </a:highlight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못하면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자신의 팀이 패배한다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.</a:t>
                      </a:r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42441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3903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388036" y="5712281"/>
            <a:ext cx="1846613" cy="2077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1&gt; 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750" dirty="0">
              <a:solidFill>
                <a:schemeClr val="bg1"/>
              </a:solidFill>
              <a:latin typeface="+mj-ea"/>
              <a:ea typeface="+mj-ea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96DD7EBA-CCE8-8E39-DA27-B1D3C22D0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12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3ECF05-A1F4-F374-3703-6DD3AFB6A914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 startAt="3"/>
            </a:pPr>
            <a:r>
              <a:rPr lang="ko-KR" altLang="en-US" sz="1800"/>
              <a:t>유사 게임</a:t>
            </a:r>
            <a:endParaRPr lang="en-US" altLang="ko-KR" sz="1800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00BFB6A-5EA6-4DD1-6FC2-0D3FA1ECFE9A}"/>
              </a:ext>
            </a:extLst>
          </p:cNvPr>
          <p:cNvSpPr/>
          <p:nvPr/>
        </p:nvSpPr>
        <p:spPr>
          <a:xfrm>
            <a:off x="825078" y="1425093"/>
            <a:ext cx="2975925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bg1"/>
                </a:solidFill>
                <a:latin typeface="+mj-ea"/>
                <a:ea typeface="+mj-ea"/>
              </a:rPr>
              <a:t>WORLD OF WARPLANES </a:t>
            </a:r>
          </a:p>
        </p:txBody>
      </p:sp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9D240903-1B30-70FA-F1B6-600DA00369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1517141"/>
              </p:ext>
            </p:extLst>
          </p:nvPr>
        </p:nvGraphicFramePr>
        <p:xfrm>
          <a:off x="2412684" y="5815372"/>
          <a:ext cx="7391280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3044">
                  <a:extLst>
                    <a:ext uri="{9D8B030D-6E8A-4147-A177-3AD203B41FA5}">
                      <a16:colId xmlns:a16="http://schemas.microsoft.com/office/drawing/2014/main" val="1801350883"/>
                    </a:ext>
                  </a:extLst>
                </a:gridCol>
                <a:gridCol w="5398236">
                  <a:extLst>
                    <a:ext uri="{9D8B030D-6E8A-4147-A177-3AD203B41FA5}">
                      <a16:colId xmlns:a16="http://schemas.microsoft.com/office/drawing/2014/main" val="1480561509"/>
                    </a:ext>
                  </a:extLst>
                </a:gridCol>
              </a:tblGrid>
              <a:tr h="3491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장르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비행 슈팅 게임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29738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참여 인원 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12</a:t>
                      </a: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명 </a:t>
                      </a:r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인원 수가 채워지지 않으면 봇으로 대체</a:t>
                      </a:r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)</a:t>
                      </a:r>
                      <a:endParaRPr lang="ko-KR" altLang="en-US" sz="1800" kern="1200">
                        <a:solidFill>
                          <a:schemeClr val="dk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0585416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8DA7CC55-C959-6B71-EB77-029F3D8A3F59}"/>
              </a:ext>
            </a:extLst>
          </p:cNvPr>
          <p:cNvSpPr txBox="1"/>
          <p:nvPr/>
        </p:nvSpPr>
        <p:spPr>
          <a:xfrm>
            <a:off x="2551804" y="5538373"/>
            <a:ext cx="3693353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5&gt; WORLD OF WARPLANES </a:t>
            </a:r>
            <a:r>
              <a:rPr lang="ko-KR" altLang="en-US" sz="1200" b="1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화면 인 게임</a:t>
            </a:r>
            <a:endParaRPr lang="en-US" altLang="ko-KR" sz="1200" b="1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D522DB9-E541-07B4-FFCA-E5AB6A54F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2147" y="1946497"/>
            <a:ext cx="7012354" cy="3587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00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388036" y="5235626"/>
            <a:ext cx="1846613" cy="2077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1&gt; 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750" dirty="0">
              <a:solidFill>
                <a:schemeClr val="bg1"/>
              </a:solidFill>
              <a:latin typeface="+mj-ea"/>
              <a:ea typeface="+mj-ea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96DD7EBA-CCE8-8E39-DA27-B1D3C22D0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13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3ECF05-A1F4-F374-3703-6DD3AFB6A914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 startAt="3"/>
            </a:pPr>
            <a:r>
              <a:rPr lang="ko-KR" altLang="en-US" sz="1800"/>
              <a:t>유사 게임</a:t>
            </a:r>
            <a:endParaRPr lang="en-US" altLang="ko-KR" sz="1800" dirty="0"/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A96AA4D6-0E27-5481-AC8B-2FAC6951E0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168615"/>
              </p:ext>
            </p:extLst>
          </p:nvPr>
        </p:nvGraphicFramePr>
        <p:xfrm>
          <a:off x="776176" y="1975108"/>
          <a:ext cx="10853571" cy="44282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09745">
                  <a:extLst>
                    <a:ext uri="{9D8B030D-6E8A-4147-A177-3AD203B41FA5}">
                      <a16:colId xmlns:a16="http://schemas.microsoft.com/office/drawing/2014/main" val="3067249073"/>
                    </a:ext>
                  </a:extLst>
                </a:gridCol>
                <a:gridCol w="7943826">
                  <a:extLst>
                    <a:ext uri="{9D8B030D-6E8A-4147-A177-3AD203B41FA5}">
                      <a16:colId xmlns:a16="http://schemas.microsoft.com/office/drawing/2014/main" val="176898866"/>
                    </a:ext>
                  </a:extLst>
                </a:gridCol>
              </a:tblGrid>
              <a:tr h="349803">
                <a:tc>
                  <a:txBody>
                    <a:bodyPr/>
                    <a:lstStyle/>
                    <a:p>
                      <a:pPr latinLnBrk="1"/>
                      <a:endParaRPr lang="ko-KR" altLang="en-US" sz="1800" kern="120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컨퀘스트 모드 </a:t>
                      </a:r>
                      <a:r>
                        <a:rPr lang="en-US" altLang="ko-KR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(</a:t>
                      </a:r>
                      <a:r>
                        <a:rPr lang="ko-KR" altLang="en-US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점령전</a:t>
                      </a:r>
                      <a:r>
                        <a:rPr lang="en-US" altLang="ko-KR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)</a:t>
                      </a:r>
                      <a:endParaRPr lang="ko-KR" altLang="en-US" sz="1800" kern="120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6212318"/>
                  </a:ext>
                </a:extLst>
              </a:tr>
              <a:tr h="15501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플레이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각 거점의 방공 전투기와 지상 타겟을 처리와</a:t>
                      </a:r>
                      <a:r>
                        <a:rPr lang="en-US" altLang="ko-KR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거점의 점령 점수를 채워 점령하여</a:t>
                      </a:r>
                      <a:r>
                        <a:rPr lang="en-US" altLang="ko-KR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</a:p>
                    <a:p>
                      <a:pPr algn="ctr" latinLnBrk="1"/>
                      <a:r>
                        <a:rPr lang="ko-KR" altLang="en-US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팀의 총 제공권 수치를 채운다</a:t>
                      </a:r>
                      <a:r>
                        <a:rPr lang="en-US" altLang="ko-KR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.</a:t>
                      </a:r>
                    </a:p>
                    <a:p>
                      <a:pPr algn="ctr" latinLnBrk="1"/>
                      <a:r>
                        <a:rPr lang="ko-KR" altLang="en-US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점령 시 </a:t>
                      </a:r>
                      <a:r>
                        <a:rPr lang="en-US" altLang="ko-KR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20</a:t>
                      </a:r>
                      <a:r>
                        <a:rPr lang="ko-KR" altLang="en-US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 동안 거점지가 무적이 되고</a:t>
                      </a:r>
                      <a:r>
                        <a:rPr lang="en-US" altLang="ko-KR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거점지 방어하는 동안 해당 거점의</a:t>
                      </a:r>
                      <a:r>
                        <a:rPr lang="en-US" altLang="ko-KR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방공포나 방공 전투기의 화력 지원을 받는다</a:t>
                      </a:r>
                      <a:r>
                        <a:rPr lang="en-US" altLang="ko-KR" sz="18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548536"/>
                  </a:ext>
                </a:extLst>
              </a:tr>
              <a:tr h="83742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승리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제공권 게이지 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100%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를 적보다 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먼저 달성하거나</a:t>
                      </a:r>
                      <a:endParaRPr lang="en-US" altLang="ko-KR" sz="1800" kern="1200" spc="-15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highlight>
                          <a:srgbClr val="BFDDF8"/>
                        </a:highlight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특정 시간 이후 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적 기체를 모두 처치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하면 아군이 승리한다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2047473"/>
                  </a:ext>
                </a:extLst>
              </a:tr>
              <a:tr h="8374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패배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제공권 게이지 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100%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를 적보다 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먼저 달성하지 못하거나</a:t>
                      </a:r>
                      <a:endParaRPr lang="en-US" altLang="ko-KR" sz="1800" kern="1200" spc="-15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highlight>
                          <a:srgbClr val="BFDDF8"/>
                        </a:highlight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특정 시간 이후 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아군 기체가 모두 처치당하면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아군이 패배한다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.</a:t>
                      </a:r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4244121"/>
                  </a:ext>
                </a:extLst>
              </a:tr>
              <a:tr h="8374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무승부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양 팀이 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9AE69A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동시에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목표로 설정된 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9AE69A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제공권 수치를 돌파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한 경우</a:t>
                      </a:r>
                      <a:endParaRPr lang="en-US" altLang="ko-KR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제공권 게이지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팀 점수에 상관없이 무승부가 된다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.</a:t>
                      </a:r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6427904"/>
                  </a:ext>
                </a:extLst>
              </a:tr>
            </a:tbl>
          </a:graphicData>
        </a:graphic>
      </p:graphicFrame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FC9199E-8561-0241-6D87-EB8FB2ECE2D9}"/>
              </a:ext>
            </a:extLst>
          </p:cNvPr>
          <p:cNvSpPr/>
          <p:nvPr/>
        </p:nvSpPr>
        <p:spPr>
          <a:xfrm>
            <a:off x="825078" y="1425093"/>
            <a:ext cx="2975925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bg1"/>
                </a:solidFill>
                <a:latin typeface="+mj-ea"/>
                <a:ea typeface="+mj-ea"/>
              </a:rPr>
              <a:t>WORLD OF WARPLANES </a:t>
            </a:r>
          </a:p>
        </p:txBody>
      </p:sp>
    </p:spTree>
    <p:extLst>
      <p:ext uri="{BB962C8B-B14F-4D97-AF65-F5344CB8AC3E}">
        <p14:creationId xmlns:p14="http://schemas.microsoft.com/office/powerpoint/2010/main" val="654298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EFDD2DA9-56D9-8BB4-EB02-877A8D65F8E9}"/>
              </a:ext>
            </a:extLst>
          </p:cNvPr>
          <p:cNvGraphicFramePr>
            <a:graphicFrameLocks noGrp="1"/>
          </p:cNvGraphicFramePr>
          <p:nvPr/>
        </p:nvGraphicFramePr>
        <p:xfrm>
          <a:off x="883278" y="4069466"/>
          <a:ext cx="10799999" cy="234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6509">
                  <a:extLst>
                    <a:ext uri="{9D8B030D-6E8A-4147-A177-3AD203B41FA5}">
                      <a16:colId xmlns:a16="http://schemas.microsoft.com/office/drawing/2014/main" val="1599542864"/>
                    </a:ext>
                  </a:extLst>
                </a:gridCol>
                <a:gridCol w="4322411">
                  <a:extLst>
                    <a:ext uri="{9D8B030D-6E8A-4147-A177-3AD203B41FA5}">
                      <a16:colId xmlns:a16="http://schemas.microsoft.com/office/drawing/2014/main" val="3985791480"/>
                    </a:ext>
                  </a:extLst>
                </a:gridCol>
                <a:gridCol w="4681079">
                  <a:extLst>
                    <a:ext uri="{9D8B030D-6E8A-4147-A177-3AD203B41FA5}">
                      <a16:colId xmlns:a16="http://schemas.microsoft.com/office/drawing/2014/main" val="513610538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게임 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유사점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차이점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9538350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Battle</a:t>
                      </a:r>
                      <a:r>
                        <a:rPr lang="ko-KR" altLang="en-US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r>
                        <a:rPr lang="en-US" altLang="ko-KR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Field 4</a:t>
                      </a:r>
                      <a:endParaRPr lang="ko-KR" altLang="en-US" sz="1800" b="1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지상전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공중전의 플레이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지역에 도달하면 점령되는 방식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285750" indent="-285750" latinLnBrk="1">
                        <a:lnSpc>
                          <a:spcPct val="100000"/>
                        </a:lnSpc>
                        <a:spcAft>
                          <a:spcPts val="15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기존의 싱글 플레이와 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PVP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에서 다른 사람들과 협동하며 즐길 수 있도록 </a:t>
                      </a:r>
                      <a:r>
                        <a:rPr lang="ko-KR" altLang="en-US" dirty="0"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멀티 </a:t>
                      </a:r>
                      <a:r>
                        <a:rPr lang="en-US" altLang="ko-KR" dirty="0"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PVE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로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00000"/>
                        </a:lnSpc>
                        <a:spcAft>
                          <a:spcPts val="15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다양한 플레이를 경험할 수 있도록 스테이지 형식으로 공중전 이후 지상전을 진행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8738591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War of</a:t>
                      </a:r>
                    </a:p>
                    <a:p>
                      <a:pPr marL="0" algn="ctr" defTabSz="914400" rtl="0" eaLnBrk="1" latinLnBrk="1" hangingPunct="1"/>
                      <a:r>
                        <a:rPr lang="en-US" altLang="ko-KR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Warplanes</a:t>
                      </a:r>
                      <a:endParaRPr lang="ko-KR" altLang="en-US" sz="1800" b="1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유도 미사일과 같은 특수 능력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전투기 모델을 선택하여 플레이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적을 처치하면서 목표 지역을 점령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6839306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AE719EAE-18FB-CDB6-AC9F-A7253ED9EA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5" t="1525" b="1"/>
          <a:stretch/>
        </p:blipFill>
        <p:spPr>
          <a:xfrm>
            <a:off x="1077241" y="1172464"/>
            <a:ext cx="4930621" cy="252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AF823C4-84F1-377A-99CA-D212CF34B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288" y="1151623"/>
            <a:ext cx="4925842" cy="2520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7D1429-2D13-7D5F-F30E-20B54E3B6174}"/>
              </a:ext>
            </a:extLst>
          </p:cNvPr>
          <p:cNvSpPr txBox="1"/>
          <p:nvPr/>
        </p:nvSpPr>
        <p:spPr>
          <a:xfrm>
            <a:off x="1077241" y="3686568"/>
            <a:ext cx="4790761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&gt;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헬기에게 공격 시 게임 화면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(Battle Field 4)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A9ED33-BAB1-62FC-5E08-3568176DDCDE}"/>
              </a:ext>
            </a:extLst>
          </p:cNvPr>
          <p:cNvSpPr txBox="1"/>
          <p:nvPr/>
        </p:nvSpPr>
        <p:spPr>
          <a:xfrm>
            <a:off x="6445288" y="3695463"/>
            <a:ext cx="5044749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&gt;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지정한 지역에 폭탄을 떨어뜨리는 게임 화면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(World of Warplanes)</a:t>
            </a: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4CA8D89E-101B-B7B3-AD24-689469A9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14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1A6B64-E899-E0D5-EB55-A927562D0484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0436D9-744A-5CB3-3C31-E2F3D83E0CC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5D1034-28D1-1F06-8590-84D2E09EE2F4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 startAt="3"/>
            </a:pPr>
            <a:r>
              <a:rPr lang="ko-KR" altLang="en-US" sz="1800"/>
              <a:t>유사 게임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348882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D4AA1C9-5E62-43D2-94D7-AF6398C0C2F3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게임 모드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A1FFFF6-A492-4601-AFF6-499496A70F0A}"/>
              </a:ext>
            </a:extLst>
          </p:cNvPr>
          <p:cNvSpPr txBox="1"/>
          <p:nvPr/>
        </p:nvSpPr>
        <p:spPr>
          <a:xfrm>
            <a:off x="660400" y="694970"/>
            <a:ext cx="9589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Game Mode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C97A96-ACC5-4484-BA51-E826DEF6C800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9A3740C3-069E-4353-9B25-E7B3DE8BAA4D}"/>
              </a:ext>
            </a:extLst>
          </p:cNvPr>
          <p:cNvSpPr/>
          <p:nvPr/>
        </p:nvSpPr>
        <p:spPr>
          <a:xfrm>
            <a:off x="1254397" y="1629000"/>
            <a:ext cx="3600000" cy="3600000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C838D64-4887-4532-897B-22069EC1B706}"/>
              </a:ext>
            </a:extLst>
          </p:cNvPr>
          <p:cNvSpPr txBox="1"/>
          <p:nvPr/>
        </p:nvSpPr>
        <p:spPr>
          <a:xfrm>
            <a:off x="2731116" y="202239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+mj-ea"/>
                <a:ea typeface="+mj-ea"/>
              </a:rPr>
              <a:t>PVP</a:t>
            </a:r>
            <a:endParaRPr lang="ko-KR" altLang="en-US" dirty="0">
              <a:latin typeface="+mj-ea"/>
              <a:ea typeface="+mj-ea"/>
            </a:endParaRPr>
          </a:p>
        </p:txBody>
      </p:sp>
      <p:grpSp>
        <p:nvGrpSpPr>
          <p:cNvPr id="4" name="Google Shape;1759;p69">
            <a:extLst>
              <a:ext uri="{FF2B5EF4-FFF2-40B4-BE49-F238E27FC236}">
                <a16:creationId xmlns:a16="http://schemas.microsoft.com/office/drawing/2014/main" id="{CA94F8DB-1A97-FF64-53D3-563F79A6679F}"/>
              </a:ext>
            </a:extLst>
          </p:cNvPr>
          <p:cNvGrpSpPr/>
          <p:nvPr/>
        </p:nvGrpSpPr>
        <p:grpSpPr>
          <a:xfrm>
            <a:off x="2061115" y="2574889"/>
            <a:ext cx="2068814" cy="1998062"/>
            <a:chOff x="3382845" y="3536796"/>
            <a:chExt cx="418406" cy="477008"/>
          </a:xfrm>
        </p:grpSpPr>
        <p:sp>
          <p:nvSpPr>
            <p:cNvPr id="5" name="Google Shape;1760;p69">
              <a:extLst>
                <a:ext uri="{FF2B5EF4-FFF2-40B4-BE49-F238E27FC236}">
                  <a16:creationId xmlns:a16="http://schemas.microsoft.com/office/drawing/2014/main" id="{CC564DF7-1143-8826-F074-09858C07875A}"/>
                </a:ext>
              </a:extLst>
            </p:cNvPr>
            <p:cNvSpPr/>
            <p:nvPr/>
          </p:nvSpPr>
          <p:spPr>
            <a:xfrm>
              <a:off x="3399188" y="3536796"/>
              <a:ext cx="385674" cy="216950"/>
            </a:xfrm>
            <a:custGeom>
              <a:avLst/>
              <a:gdLst/>
              <a:ahLst/>
              <a:cxnLst/>
              <a:rect l="l" t="t" r="r" b="b"/>
              <a:pathLst>
                <a:path w="17322" h="9744" extrusionOk="0">
                  <a:moveTo>
                    <a:pt x="8662" y="0"/>
                  </a:moveTo>
                  <a:cubicBezTo>
                    <a:pt x="6091" y="0"/>
                    <a:pt x="4038" y="781"/>
                    <a:pt x="2563" y="2322"/>
                  </a:cubicBezTo>
                  <a:cubicBezTo>
                    <a:pt x="1" y="5000"/>
                    <a:pt x="145" y="8975"/>
                    <a:pt x="153" y="9144"/>
                  </a:cubicBezTo>
                  <a:lnTo>
                    <a:pt x="178" y="9744"/>
                  </a:lnTo>
                  <a:lnTo>
                    <a:pt x="17144" y="9744"/>
                  </a:lnTo>
                  <a:lnTo>
                    <a:pt x="17170" y="9144"/>
                  </a:lnTo>
                  <a:cubicBezTo>
                    <a:pt x="17178" y="8976"/>
                    <a:pt x="17321" y="5000"/>
                    <a:pt x="14759" y="2322"/>
                  </a:cubicBezTo>
                  <a:cubicBezTo>
                    <a:pt x="13292" y="789"/>
                    <a:pt x="11254" y="8"/>
                    <a:pt x="8699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1761;p69">
              <a:extLst>
                <a:ext uri="{FF2B5EF4-FFF2-40B4-BE49-F238E27FC236}">
                  <a16:creationId xmlns:a16="http://schemas.microsoft.com/office/drawing/2014/main" id="{61CB7B2A-8696-7B54-1D54-569A650CB1B9}"/>
                </a:ext>
              </a:extLst>
            </p:cNvPr>
            <p:cNvSpPr/>
            <p:nvPr/>
          </p:nvSpPr>
          <p:spPr>
            <a:xfrm>
              <a:off x="3592850" y="3536796"/>
              <a:ext cx="192013" cy="216950"/>
            </a:xfrm>
            <a:custGeom>
              <a:avLst/>
              <a:gdLst/>
              <a:ahLst/>
              <a:cxnLst/>
              <a:rect l="l" t="t" r="r" b="b"/>
              <a:pathLst>
                <a:path w="8624" h="9744" extrusionOk="0">
                  <a:moveTo>
                    <a:pt x="1" y="0"/>
                  </a:moveTo>
                  <a:lnTo>
                    <a:pt x="1" y="9744"/>
                  </a:lnTo>
                  <a:lnTo>
                    <a:pt x="8446" y="9744"/>
                  </a:lnTo>
                  <a:lnTo>
                    <a:pt x="8472" y="9144"/>
                  </a:lnTo>
                  <a:cubicBezTo>
                    <a:pt x="8480" y="8976"/>
                    <a:pt x="8623" y="5000"/>
                    <a:pt x="6061" y="2322"/>
                  </a:cubicBezTo>
                  <a:cubicBezTo>
                    <a:pt x="4594" y="789"/>
                    <a:pt x="2556" y="8"/>
                    <a:pt x="1" y="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1762;p69">
              <a:extLst>
                <a:ext uri="{FF2B5EF4-FFF2-40B4-BE49-F238E27FC236}">
                  <a16:creationId xmlns:a16="http://schemas.microsoft.com/office/drawing/2014/main" id="{829BEB36-03F7-69D3-E585-E8792583DD00}"/>
                </a:ext>
              </a:extLst>
            </p:cNvPr>
            <p:cNvSpPr/>
            <p:nvPr/>
          </p:nvSpPr>
          <p:spPr>
            <a:xfrm>
              <a:off x="3625001" y="3829627"/>
              <a:ext cx="137909" cy="160353"/>
            </a:xfrm>
            <a:custGeom>
              <a:avLst/>
              <a:gdLst/>
              <a:ahLst/>
              <a:cxnLst/>
              <a:rect l="l" t="t" r="r" b="b"/>
              <a:pathLst>
                <a:path w="6194" h="7202" extrusionOk="0">
                  <a:moveTo>
                    <a:pt x="4941" y="0"/>
                  </a:moveTo>
                  <a:cubicBezTo>
                    <a:pt x="4940" y="12"/>
                    <a:pt x="4855" y="1287"/>
                    <a:pt x="4190" y="2676"/>
                  </a:cubicBezTo>
                  <a:cubicBezTo>
                    <a:pt x="3320" y="4496"/>
                    <a:pt x="1910" y="5604"/>
                    <a:pt x="1" y="5968"/>
                  </a:cubicBezTo>
                  <a:lnTo>
                    <a:pt x="235" y="7201"/>
                  </a:lnTo>
                  <a:cubicBezTo>
                    <a:pt x="2527" y="6764"/>
                    <a:pt x="4286" y="5387"/>
                    <a:pt x="5323" y="3218"/>
                  </a:cubicBezTo>
                  <a:cubicBezTo>
                    <a:pt x="6091" y="1611"/>
                    <a:pt x="6189" y="139"/>
                    <a:pt x="6194" y="78"/>
                  </a:cubicBezTo>
                  <a:lnTo>
                    <a:pt x="49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763;p69">
              <a:extLst>
                <a:ext uri="{FF2B5EF4-FFF2-40B4-BE49-F238E27FC236}">
                  <a16:creationId xmlns:a16="http://schemas.microsoft.com/office/drawing/2014/main" id="{99618E42-6565-C205-FA67-39EF090F45A2}"/>
                </a:ext>
              </a:extLst>
            </p:cNvPr>
            <p:cNvSpPr/>
            <p:nvPr/>
          </p:nvSpPr>
          <p:spPr>
            <a:xfrm>
              <a:off x="3421164" y="3829583"/>
              <a:ext cx="137909" cy="160397"/>
            </a:xfrm>
            <a:custGeom>
              <a:avLst/>
              <a:gdLst/>
              <a:ahLst/>
              <a:cxnLst/>
              <a:rect l="l" t="t" r="r" b="b"/>
              <a:pathLst>
                <a:path w="6194" h="7204" extrusionOk="0">
                  <a:moveTo>
                    <a:pt x="1253" y="1"/>
                  </a:moveTo>
                  <a:lnTo>
                    <a:pt x="1" y="80"/>
                  </a:lnTo>
                  <a:cubicBezTo>
                    <a:pt x="4" y="141"/>
                    <a:pt x="102" y="1613"/>
                    <a:pt x="871" y="3220"/>
                  </a:cubicBezTo>
                  <a:cubicBezTo>
                    <a:pt x="1909" y="5389"/>
                    <a:pt x="3667" y="6766"/>
                    <a:pt x="5958" y="7203"/>
                  </a:cubicBezTo>
                  <a:lnTo>
                    <a:pt x="6194" y="5970"/>
                  </a:lnTo>
                  <a:cubicBezTo>
                    <a:pt x="4296" y="5609"/>
                    <a:pt x="2893" y="4513"/>
                    <a:pt x="2021" y="2714"/>
                  </a:cubicBezTo>
                  <a:cubicBezTo>
                    <a:pt x="1346" y="1324"/>
                    <a:pt x="1253" y="14"/>
                    <a:pt x="12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764;p69">
              <a:extLst>
                <a:ext uri="{FF2B5EF4-FFF2-40B4-BE49-F238E27FC236}">
                  <a16:creationId xmlns:a16="http://schemas.microsoft.com/office/drawing/2014/main" id="{468DED93-78C6-95CE-890C-989E563D085E}"/>
                </a:ext>
              </a:extLst>
            </p:cNvPr>
            <p:cNvSpPr/>
            <p:nvPr/>
          </p:nvSpPr>
          <p:spPr>
            <a:xfrm>
              <a:off x="3556736" y="3629107"/>
              <a:ext cx="72272" cy="68732"/>
            </a:xfrm>
            <a:custGeom>
              <a:avLst/>
              <a:gdLst/>
              <a:ahLst/>
              <a:cxnLst/>
              <a:rect l="l" t="t" r="r" b="b"/>
              <a:pathLst>
                <a:path w="3246" h="3087" extrusionOk="0">
                  <a:moveTo>
                    <a:pt x="1623" y="0"/>
                  </a:moveTo>
                  <a:lnTo>
                    <a:pt x="1121" y="1017"/>
                  </a:lnTo>
                  <a:lnTo>
                    <a:pt x="0" y="1180"/>
                  </a:lnTo>
                  <a:lnTo>
                    <a:pt x="812" y="1970"/>
                  </a:lnTo>
                  <a:lnTo>
                    <a:pt x="620" y="3087"/>
                  </a:lnTo>
                  <a:lnTo>
                    <a:pt x="1623" y="2560"/>
                  </a:lnTo>
                  <a:lnTo>
                    <a:pt x="1660" y="2579"/>
                  </a:lnTo>
                  <a:lnTo>
                    <a:pt x="2626" y="3087"/>
                  </a:lnTo>
                  <a:lnTo>
                    <a:pt x="2434" y="1970"/>
                  </a:lnTo>
                  <a:lnTo>
                    <a:pt x="3246" y="1180"/>
                  </a:lnTo>
                  <a:lnTo>
                    <a:pt x="2125" y="1017"/>
                  </a:lnTo>
                  <a:lnTo>
                    <a:pt x="1660" y="77"/>
                  </a:lnTo>
                  <a:lnTo>
                    <a:pt x="1623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765;p69">
              <a:extLst>
                <a:ext uri="{FF2B5EF4-FFF2-40B4-BE49-F238E27FC236}">
                  <a16:creationId xmlns:a16="http://schemas.microsoft.com/office/drawing/2014/main" id="{70D07F29-9D88-AB09-3E0A-768DC67CE02D}"/>
                </a:ext>
              </a:extLst>
            </p:cNvPr>
            <p:cNvSpPr/>
            <p:nvPr/>
          </p:nvSpPr>
          <p:spPr>
            <a:xfrm>
              <a:off x="3382845" y="3725783"/>
              <a:ext cx="418404" cy="139067"/>
            </a:xfrm>
            <a:custGeom>
              <a:avLst/>
              <a:gdLst/>
              <a:ahLst/>
              <a:cxnLst/>
              <a:rect l="l" t="t" r="r" b="b"/>
              <a:pathLst>
                <a:path w="18792" h="6246" extrusionOk="0">
                  <a:moveTo>
                    <a:pt x="0" y="0"/>
                  </a:moveTo>
                  <a:lnTo>
                    <a:pt x="0" y="6245"/>
                  </a:lnTo>
                  <a:lnTo>
                    <a:pt x="2274" y="6245"/>
                  </a:lnTo>
                  <a:lnTo>
                    <a:pt x="3159" y="4485"/>
                  </a:lnTo>
                  <a:lnTo>
                    <a:pt x="15632" y="4485"/>
                  </a:lnTo>
                  <a:lnTo>
                    <a:pt x="16517" y="6245"/>
                  </a:lnTo>
                  <a:lnTo>
                    <a:pt x="18791" y="6245"/>
                  </a:lnTo>
                  <a:lnTo>
                    <a:pt x="1879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766;p69">
              <a:extLst>
                <a:ext uri="{FF2B5EF4-FFF2-40B4-BE49-F238E27FC236}">
                  <a16:creationId xmlns:a16="http://schemas.microsoft.com/office/drawing/2014/main" id="{C429ECA2-A9E5-2C5A-984C-3E32EB23B3EB}"/>
                </a:ext>
              </a:extLst>
            </p:cNvPr>
            <p:cNvSpPr/>
            <p:nvPr/>
          </p:nvSpPr>
          <p:spPr>
            <a:xfrm>
              <a:off x="3542442" y="3942356"/>
              <a:ext cx="99168" cy="71448"/>
            </a:xfrm>
            <a:custGeom>
              <a:avLst/>
              <a:gdLst/>
              <a:ahLst/>
              <a:cxnLst/>
              <a:rect l="l" t="t" r="r" b="b"/>
              <a:pathLst>
                <a:path w="4454" h="3209" extrusionOk="0">
                  <a:moveTo>
                    <a:pt x="0" y="0"/>
                  </a:moveTo>
                  <a:lnTo>
                    <a:pt x="0" y="3209"/>
                  </a:lnTo>
                  <a:lnTo>
                    <a:pt x="4454" y="3209"/>
                  </a:lnTo>
                  <a:lnTo>
                    <a:pt x="44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767;p69">
              <a:extLst>
                <a:ext uri="{FF2B5EF4-FFF2-40B4-BE49-F238E27FC236}">
                  <a16:creationId xmlns:a16="http://schemas.microsoft.com/office/drawing/2014/main" id="{F2272D52-CB18-0DE4-9E58-BA495D4E4D06}"/>
                </a:ext>
              </a:extLst>
            </p:cNvPr>
            <p:cNvSpPr/>
            <p:nvPr/>
          </p:nvSpPr>
          <p:spPr>
            <a:xfrm>
              <a:off x="3592850" y="3942356"/>
              <a:ext cx="48760" cy="71448"/>
            </a:xfrm>
            <a:custGeom>
              <a:avLst/>
              <a:gdLst/>
              <a:ahLst/>
              <a:cxnLst/>
              <a:rect l="l" t="t" r="r" b="b"/>
              <a:pathLst>
                <a:path w="2190" h="3209" extrusionOk="0">
                  <a:moveTo>
                    <a:pt x="1" y="0"/>
                  </a:moveTo>
                  <a:lnTo>
                    <a:pt x="1" y="3209"/>
                  </a:lnTo>
                  <a:lnTo>
                    <a:pt x="2190" y="3209"/>
                  </a:lnTo>
                  <a:lnTo>
                    <a:pt x="21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68;p69">
              <a:extLst>
                <a:ext uri="{FF2B5EF4-FFF2-40B4-BE49-F238E27FC236}">
                  <a16:creationId xmlns:a16="http://schemas.microsoft.com/office/drawing/2014/main" id="{8E02F8AD-AAEA-6CB6-877B-89833939B592}"/>
                </a:ext>
              </a:extLst>
            </p:cNvPr>
            <p:cNvSpPr/>
            <p:nvPr/>
          </p:nvSpPr>
          <p:spPr>
            <a:xfrm>
              <a:off x="3592850" y="3725783"/>
              <a:ext cx="208400" cy="139067"/>
            </a:xfrm>
            <a:custGeom>
              <a:avLst/>
              <a:gdLst/>
              <a:ahLst/>
              <a:cxnLst/>
              <a:rect l="l" t="t" r="r" b="b"/>
              <a:pathLst>
                <a:path w="9360" h="6246" extrusionOk="0">
                  <a:moveTo>
                    <a:pt x="1" y="0"/>
                  </a:moveTo>
                  <a:lnTo>
                    <a:pt x="1" y="4485"/>
                  </a:lnTo>
                  <a:lnTo>
                    <a:pt x="6200" y="4485"/>
                  </a:lnTo>
                  <a:lnTo>
                    <a:pt x="7085" y="6245"/>
                  </a:lnTo>
                  <a:lnTo>
                    <a:pt x="9359" y="6245"/>
                  </a:lnTo>
                  <a:lnTo>
                    <a:pt x="9359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769;p69">
              <a:extLst>
                <a:ext uri="{FF2B5EF4-FFF2-40B4-BE49-F238E27FC236}">
                  <a16:creationId xmlns:a16="http://schemas.microsoft.com/office/drawing/2014/main" id="{53025717-DA61-1C95-32A3-2ECFF3034131}"/>
                </a:ext>
              </a:extLst>
            </p:cNvPr>
            <p:cNvSpPr/>
            <p:nvPr/>
          </p:nvSpPr>
          <p:spPr>
            <a:xfrm>
              <a:off x="3592850" y="3629107"/>
              <a:ext cx="36158" cy="68732"/>
            </a:xfrm>
            <a:custGeom>
              <a:avLst/>
              <a:gdLst/>
              <a:ahLst/>
              <a:cxnLst/>
              <a:rect l="l" t="t" r="r" b="b"/>
              <a:pathLst>
                <a:path w="1624" h="3087" extrusionOk="0">
                  <a:moveTo>
                    <a:pt x="1" y="0"/>
                  </a:moveTo>
                  <a:lnTo>
                    <a:pt x="1" y="2560"/>
                  </a:lnTo>
                  <a:lnTo>
                    <a:pt x="38" y="2579"/>
                  </a:lnTo>
                  <a:lnTo>
                    <a:pt x="1004" y="3087"/>
                  </a:lnTo>
                  <a:lnTo>
                    <a:pt x="812" y="1970"/>
                  </a:lnTo>
                  <a:lnTo>
                    <a:pt x="1624" y="1180"/>
                  </a:lnTo>
                  <a:lnTo>
                    <a:pt x="503" y="1017"/>
                  </a:lnTo>
                  <a:lnTo>
                    <a:pt x="38" y="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474A232-8750-F967-7A86-567937E59EC9}"/>
              </a:ext>
            </a:extLst>
          </p:cNvPr>
          <p:cNvSpPr txBox="1"/>
          <p:nvPr/>
        </p:nvSpPr>
        <p:spPr>
          <a:xfrm>
            <a:off x="11534092" y="6412701"/>
            <a:ext cx="497252" cy="2462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ko-KR" sz="1000" b="1" spc="-150" dirty="0">
                <a:solidFill>
                  <a:schemeClr val="tx1"/>
                </a:solidFill>
                <a:latin typeface="+mj-ea"/>
                <a:ea typeface="+mj-ea"/>
              </a:rPr>
              <a:t>08 / 29</a:t>
            </a:r>
            <a:endParaRPr lang="ko-KR" altLang="en-US" sz="1600" b="1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3EE86D4-B88A-B491-14F4-592F41AEEED6}"/>
              </a:ext>
            </a:extLst>
          </p:cNvPr>
          <p:cNvGrpSpPr/>
          <p:nvPr/>
        </p:nvGrpSpPr>
        <p:grpSpPr>
          <a:xfrm>
            <a:off x="832325" y="1253416"/>
            <a:ext cx="988329" cy="375021"/>
            <a:chOff x="832325" y="1253416"/>
            <a:chExt cx="988329" cy="375021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29635A4-8167-BA3C-E614-EE744E71B5EE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+mj-ea"/>
                  <a:ea typeface="+mj-ea"/>
                </a:rPr>
                <a:t>1)</a:t>
              </a:r>
              <a:endParaRPr lang="ko-KR" altLang="en-US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6ED21F8-D90C-DEF5-6323-F8DB581F11AA}"/>
                </a:ext>
              </a:extLst>
            </p:cNvPr>
            <p:cNvSpPr txBox="1"/>
            <p:nvPr/>
          </p:nvSpPr>
          <p:spPr>
            <a:xfrm>
              <a:off x="1235237" y="1259105"/>
              <a:ext cx="585417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b="1" spc="-150">
                  <a:solidFill>
                    <a:schemeClr val="tx1"/>
                  </a:solidFill>
                  <a:latin typeface="+mj-ea"/>
                  <a:ea typeface="+mj-ea"/>
                </a:rPr>
                <a:t>PVP</a:t>
              </a:r>
              <a:endParaRPr lang="ko-KR" altLang="en-US" sz="36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22AF335-4439-FC78-2C1E-61769F371ACA}"/>
              </a:ext>
            </a:extLst>
          </p:cNvPr>
          <p:cNvSpPr txBox="1"/>
          <p:nvPr/>
        </p:nvSpPr>
        <p:spPr>
          <a:xfrm>
            <a:off x="6426200" y="2226602"/>
            <a:ext cx="51078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+mj-ea"/>
                <a:ea typeface="+mj-ea"/>
              </a:rPr>
              <a:t>플레이어 세력 </a:t>
            </a:r>
            <a:r>
              <a:rPr lang="en-US" altLang="ko-KR" dirty="0">
                <a:latin typeface="+mj-ea"/>
                <a:ea typeface="+mj-ea"/>
              </a:rPr>
              <a:t>vs </a:t>
            </a:r>
            <a:r>
              <a:rPr lang="ko-KR" altLang="en-US" dirty="0">
                <a:latin typeface="+mj-ea"/>
                <a:ea typeface="+mj-ea"/>
              </a:rPr>
              <a:t>플레이어 세력</a:t>
            </a:r>
            <a:endParaRPr lang="en-US" altLang="ko-KR" dirty="0">
              <a:latin typeface="+mj-ea"/>
              <a:ea typeface="+mj-ea"/>
            </a:endParaRPr>
          </a:p>
          <a:p>
            <a:pPr algn="ctr"/>
            <a:endParaRPr lang="en-US" altLang="ko-KR" dirty="0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인원수는 </a:t>
            </a:r>
            <a:r>
              <a:rPr lang="en-US" altLang="ko-KR">
                <a:latin typeface="+mj-ea"/>
                <a:ea typeface="+mj-ea"/>
              </a:rPr>
              <a:t>5 vs 5</a:t>
            </a:r>
            <a:r>
              <a:rPr lang="ko-KR" altLang="en-US">
                <a:latin typeface="+mj-ea"/>
                <a:ea typeface="+mj-ea"/>
              </a:rPr>
              <a:t>로 </a:t>
            </a:r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총 </a:t>
            </a:r>
            <a:r>
              <a:rPr lang="en-US" altLang="ko-KR">
                <a:latin typeface="+mj-ea"/>
                <a:ea typeface="+mj-ea"/>
              </a:rPr>
              <a:t>10</a:t>
            </a:r>
            <a:r>
              <a:rPr lang="ko-KR" altLang="en-US">
                <a:latin typeface="+mj-ea"/>
                <a:ea typeface="+mj-ea"/>
              </a:rPr>
              <a:t>명의 플레이어</a:t>
            </a:r>
            <a:endParaRPr lang="en-US" altLang="ko-KR">
              <a:latin typeface="+mj-ea"/>
              <a:ea typeface="+mj-ea"/>
            </a:endParaRPr>
          </a:p>
          <a:p>
            <a:pPr algn="ctr"/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팀 내 기체들의 조합을 맞춰 상대 팀에 대응해야 한다</a:t>
            </a:r>
            <a:r>
              <a:rPr lang="en-US" altLang="ko-KR">
                <a:latin typeface="+mj-ea"/>
                <a:ea typeface="+mj-ea"/>
              </a:rPr>
              <a:t>.</a:t>
            </a:r>
          </a:p>
          <a:p>
            <a:pPr algn="ctr"/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점령해야 하는 지역을 두고 싸워야 한다</a:t>
            </a:r>
            <a:r>
              <a:rPr lang="en-US" altLang="ko-KR">
                <a:latin typeface="+mj-ea"/>
                <a:ea typeface="+mj-ea"/>
              </a:rPr>
              <a:t>.</a:t>
            </a:r>
            <a:r>
              <a:rPr lang="ko-KR" altLang="en-US">
                <a:latin typeface="+mj-ea"/>
                <a:ea typeface="+mj-ea"/>
              </a:rPr>
              <a:t> </a:t>
            </a:r>
            <a:endParaRPr lang="en-US" altLang="ko-KR" dirty="0">
              <a:latin typeface="+mj-ea"/>
              <a:ea typeface="+mj-ea"/>
            </a:endParaRPr>
          </a:p>
          <a:p>
            <a:pPr algn="ctr"/>
            <a:endParaRPr lang="en-US" altLang="ko-KR" dirty="0">
              <a:latin typeface="+mj-ea"/>
              <a:ea typeface="+mj-ea"/>
            </a:endParaRPr>
          </a:p>
          <a:p>
            <a:pPr algn="ctr"/>
            <a:r>
              <a:rPr lang="ko-KR" altLang="en-US" dirty="0">
                <a:latin typeface="+mj-ea"/>
                <a:ea typeface="+mj-ea"/>
              </a:rPr>
              <a:t>팀 별 </a:t>
            </a:r>
            <a:r>
              <a:rPr lang="ko-KR" altLang="en-US" err="1">
                <a:latin typeface="+mj-ea"/>
                <a:ea typeface="+mj-ea"/>
              </a:rPr>
              <a:t>특수룰</a:t>
            </a:r>
            <a:r>
              <a:rPr lang="ko-KR" altLang="en-US">
                <a:latin typeface="+mj-ea"/>
                <a:ea typeface="+mj-ea"/>
              </a:rPr>
              <a:t> 존재한다</a:t>
            </a:r>
            <a:r>
              <a:rPr lang="en-US" altLang="ko-KR">
                <a:latin typeface="+mj-ea"/>
                <a:ea typeface="+mj-ea"/>
              </a:rPr>
              <a:t>.</a:t>
            </a:r>
          </a:p>
          <a:p>
            <a:pPr algn="ctr"/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격추 혹은 기능 정지 상태의 경우 일정 시간 지나면 </a:t>
            </a:r>
            <a:r>
              <a:rPr lang="en-US" altLang="ko-KR">
                <a:latin typeface="+mj-ea"/>
                <a:ea typeface="+mj-ea"/>
              </a:rPr>
              <a:t>	</a:t>
            </a:r>
            <a:r>
              <a:rPr lang="ko-KR" altLang="en-US">
                <a:latin typeface="+mj-ea"/>
                <a:ea typeface="+mj-ea"/>
              </a:rPr>
              <a:t>리스폰 구역에서 부활하게 된다</a:t>
            </a:r>
            <a:r>
              <a:rPr lang="en-US" altLang="ko-KR">
                <a:latin typeface="+mj-ea"/>
                <a:ea typeface="+mj-ea"/>
              </a:rPr>
              <a:t>.</a:t>
            </a:r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3849E9F-68CA-F97E-F09C-D6425566AA6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73AB980-E389-403E-A46D-C55082E75435}"/>
              </a:ext>
            </a:extLst>
          </p:cNvPr>
          <p:cNvSpPr txBox="1"/>
          <p:nvPr/>
        </p:nvSpPr>
        <p:spPr>
          <a:xfrm>
            <a:off x="4820652" y="3262771"/>
            <a:ext cx="2550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30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세부사항</a:t>
            </a:r>
            <a:endParaRPr lang="ko-KR" altLang="en-US" sz="3600" spc="-3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C0E3C11-9D6C-087B-D430-237B1A01CDC2}"/>
              </a:ext>
            </a:extLst>
          </p:cNvPr>
          <p:cNvSpPr txBox="1"/>
          <p:nvPr/>
        </p:nvSpPr>
        <p:spPr>
          <a:xfrm>
            <a:off x="5245563" y="2680659"/>
            <a:ext cx="1849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60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Part 2</a:t>
            </a:r>
            <a:endParaRPr lang="ko-KR" altLang="en-US" sz="3200" spc="6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C36B730-3CD0-138F-8B53-7E63798380A5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4C35323D-881A-B9CC-0BF6-FD1837E8ED0D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7B6037B-7012-F471-9285-C066BA88A8D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5214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직사각형 58">
            <a:extLst>
              <a:ext uri="{FF2B5EF4-FFF2-40B4-BE49-F238E27FC236}">
                <a16:creationId xmlns:a16="http://schemas.microsoft.com/office/drawing/2014/main" id="{65E062AB-2798-418A-8F5B-3F954D37D11E}"/>
              </a:ext>
            </a:extLst>
          </p:cNvPr>
          <p:cNvSpPr/>
          <p:nvPr/>
        </p:nvSpPr>
        <p:spPr>
          <a:xfrm>
            <a:off x="776178" y="5064752"/>
            <a:ext cx="10757914" cy="15663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55194C5-43F1-4C7C-A80A-5E5DFD2C8E14}"/>
              </a:ext>
            </a:extLst>
          </p:cNvPr>
          <p:cNvCxnSpPr>
            <a:cxnSpLocks/>
          </p:cNvCxnSpPr>
          <p:nvPr/>
        </p:nvCxnSpPr>
        <p:spPr>
          <a:xfrm>
            <a:off x="776176" y="5064751"/>
            <a:ext cx="107579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A7CBEE3-3D62-0E34-96F8-E89525E244E2}"/>
              </a:ext>
            </a:extLst>
          </p:cNvPr>
          <p:cNvSpPr txBox="1"/>
          <p:nvPr/>
        </p:nvSpPr>
        <p:spPr>
          <a:xfrm>
            <a:off x="776176" y="5025962"/>
            <a:ext cx="10757915" cy="1603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발견 시 적의 위치를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미니맵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보여준다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점령 지역은 위 사진의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표시 처럼 위치를 알려준다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 및 파괴 표시의 경우 위 사진의 연두색 공간에 킬 로그 대신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시간과 진행율에 대한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위 사진의 보라색 공간에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카메라는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인칭과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 시점이 제공된다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94C728-B3DB-047D-1DB3-33A1A3426FBB}"/>
              </a:ext>
            </a:extLst>
          </p:cNvPr>
          <p:cNvSpPr txBox="1"/>
          <p:nvPr/>
        </p:nvSpPr>
        <p:spPr>
          <a:xfrm>
            <a:off x="2155597" y="4737175"/>
            <a:ext cx="2665785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8&gt;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0487EC9-6646-468B-8741-AD3E7D6BA90E}"/>
              </a:ext>
            </a:extLst>
          </p:cNvPr>
          <p:cNvCxnSpPr>
            <a:cxnSpLocks/>
          </p:cNvCxnSpPr>
          <p:nvPr/>
        </p:nvCxnSpPr>
        <p:spPr>
          <a:xfrm flipV="1">
            <a:off x="776176" y="6570920"/>
            <a:ext cx="10757916" cy="246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그림 46">
            <a:extLst>
              <a:ext uri="{FF2B5EF4-FFF2-40B4-BE49-F238E27FC236}">
                <a16:creationId xmlns:a16="http://schemas.microsoft.com/office/drawing/2014/main" id="{0E0245E7-1542-96AC-0E2A-61E1D8454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598" y="1156325"/>
            <a:ext cx="7999070" cy="3624694"/>
          </a:xfrm>
          <a:prstGeom prst="rect">
            <a:avLst/>
          </a:prstGeom>
        </p:spPr>
      </p:pic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2B1B54F7-1D02-AE7F-7C3C-071CC2486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16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072A6B-69B9-8E26-4CC9-BD16536EE7BB}"/>
              </a:ext>
            </a:extLst>
          </p:cNvPr>
          <p:cNvSpPr txBox="1"/>
          <p:nvPr/>
        </p:nvSpPr>
        <p:spPr>
          <a:xfrm>
            <a:off x="660400" y="230703"/>
            <a:ext cx="234695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세부사항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D11690-FD86-E6B9-B7EC-D9CAD1DB1FA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5E22355-64F9-F662-8CD8-B00E534E3F3D}"/>
              </a:ext>
            </a:extLst>
          </p:cNvPr>
          <p:cNvSpPr/>
          <p:nvPr/>
        </p:nvSpPr>
        <p:spPr>
          <a:xfrm>
            <a:off x="9011920" y="1267382"/>
            <a:ext cx="1024482" cy="1004805"/>
          </a:xfrm>
          <a:prstGeom prst="ellipse">
            <a:avLst/>
          </a:prstGeom>
          <a:solidFill>
            <a:srgbClr val="92D05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파괴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98FC055-CF5C-63AC-5836-6EF4F4FC17AE}"/>
              </a:ext>
            </a:extLst>
          </p:cNvPr>
          <p:cNvSpPr/>
          <p:nvPr/>
        </p:nvSpPr>
        <p:spPr>
          <a:xfrm>
            <a:off x="4922520" y="1193271"/>
            <a:ext cx="2346960" cy="282614"/>
          </a:xfrm>
          <a:prstGeom prst="rect">
            <a:avLst/>
          </a:prstGeom>
          <a:solidFill>
            <a:srgbClr val="7030A0"/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진행율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F14027-813D-74F2-F7A5-4CC3CB45C317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/>
            </a:pPr>
            <a:r>
              <a:rPr lang="ko-KR" altLang="en-US" sz="1800"/>
              <a:t>화면 구성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2772236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직사각형 58">
            <a:extLst>
              <a:ext uri="{FF2B5EF4-FFF2-40B4-BE49-F238E27FC236}">
                <a16:creationId xmlns:a16="http://schemas.microsoft.com/office/drawing/2014/main" id="{65E062AB-2798-418A-8F5B-3F954D37D11E}"/>
              </a:ext>
            </a:extLst>
          </p:cNvPr>
          <p:cNvSpPr/>
          <p:nvPr/>
        </p:nvSpPr>
        <p:spPr>
          <a:xfrm>
            <a:off x="776178" y="5064752"/>
            <a:ext cx="10757914" cy="15663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55194C5-43F1-4C7C-A80A-5E5DFD2C8E14}"/>
              </a:ext>
            </a:extLst>
          </p:cNvPr>
          <p:cNvCxnSpPr>
            <a:cxnSpLocks/>
          </p:cNvCxnSpPr>
          <p:nvPr/>
        </p:nvCxnSpPr>
        <p:spPr>
          <a:xfrm>
            <a:off x="776176" y="5064751"/>
            <a:ext cx="107579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A7CBEE3-3D62-0E34-96F8-E89525E244E2}"/>
              </a:ext>
            </a:extLst>
          </p:cNvPr>
          <p:cNvSpPr txBox="1"/>
          <p:nvPr/>
        </p:nvSpPr>
        <p:spPr>
          <a:xfrm>
            <a:off x="776177" y="5186199"/>
            <a:ext cx="10757915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발견 시 적의 위치를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미니맵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보여준다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 및 파괴 표시의 경우 위 사진의 연두색 공간에 킬 로그 대신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시간과 진행율에 대한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위 사진의 보라색 공간에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카메라는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 시점으로 진행된다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94C728-B3DB-047D-1DB3-33A1A3426FBB}"/>
              </a:ext>
            </a:extLst>
          </p:cNvPr>
          <p:cNvSpPr txBox="1"/>
          <p:nvPr/>
        </p:nvSpPr>
        <p:spPr>
          <a:xfrm>
            <a:off x="2155598" y="4762546"/>
            <a:ext cx="2504188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9&gt;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0487EC9-6646-468B-8741-AD3E7D6BA90E}"/>
              </a:ext>
            </a:extLst>
          </p:cNvPr>
          <p:cNvCxnSpPr>
            <a:cxnSpLocks/>
          </p:cNvCxnSpPr>
          <p:nvPr/>
        </p:nvCxnSpPr>
        <p:spPr>
          <a:xfrm flipV="1">
            <a:off x="776176" y="6570920"/>
            <a:ext cx="10757916" cy="246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2B1B54F7-1D02-AE7F-7C3C-071CC2486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17</a:t>
            </a:fld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813707C-740B-287D-0F03-720F26FBC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598" y="1156325"/>
            <a:ext cx="7999070" cy="3624693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5597D281-B221-8130-A794-DFC6A108E1CA}"/>
              </a:ext>
            </a:extLst>
          </p:cNvPr>
          <p:cNvSpPr/>
          <p:nvPr/>
        </p:nvSpPr>
        <p:spPr>
          <a:xfrm>
            <a:off x="9011920" y="1267382"/>
            <a:ext cx="1024482" cy="1004805"/>
          </a:xfrm>
          <a:prstGeom prst="ellipse">
            <a:avLst/>
          </a:prstGeom>
          <a:solidFill>
            <a:srgbClr val="92D05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파괴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BBB91CF-771A-9BD5-2273-46BC92F3807B}"/>
              </a:ext>
            </a:extLst>
          </p:cNvPr>
          <p:cNvSpPr/>
          <p:nvPr/>
        </p:nvSpPr>
        <p:spPr>
          <a:xfrm>
            <a:off x="4922520" y="1193271"/>
            <a:ext cx="2346960" cy="282614"/>
          </a:xfrm>
          <a:prstGeom prst="rect">
            <a:avLst/>
          </a:prstGeom>
          <a:solidFill>
            <a:srgbClr val="7030A0"/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진행율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4D835A-AF51-C9A9-08B9-D86C51723616}"/>
              </a:ext>
            </a:extLst>
          </p:cNvPr>
          <p:cNvSpPr txBox="1"/>
          <p:nvPr/>
        </p:nvSpPr>
        <p:spPr>
          <a:xfrm>
            <a:off x="660400" y="230703"/>
            <a:ext cx="234695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세부사항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95ED49-C8A3-4A6D-24F3-1E28412450E2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D0B0C9-708D-23A1-0350-C0246A866482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/>
            </a:pPr>
            <a:r>
              <a:rPr lang="ko-KR" altLang="en-US" sz="1800"/>
              <a:t>화면 구성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257435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E22B8252-5EE3-AEBB-57EC-79FB3F91B1F6}"/>
              </a:ext>
            </a:extLst>
          </p:cNvPr>
          <p:cNvSpPr txBox="1"/>
          <p:nvPr/>
        </p:nvSpPr>
        <p:spPr>
          <a:xfrm>
            <a:off x="1111436" y="4888919"/>
            <a:ext cx="4478843" cy="1477328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)W/S: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 상승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하강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A/D: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W/A/S/D: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 이동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 공격 장전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F2/F3: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 카메라 전환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1CC8DF4-CBB5-95C2-E860-2F24FD8724BF}"/>
              </a:ext>
            </a:extLst>
          </p:cNvPr>
          <p:cNvSpPr txBox="1"/>
          <p:nvPr/>
        </p:nvSpPr>
        <p:spPr>
          <a:xfrm>
            <a:off x="5788842" y="4882954"/>
            <a:ext cx="4478843" cy="1200329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CRTL: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사람의 특수 능력 사용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좌측 클릭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 공격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기체의 각도 회전 및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  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 회전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3855D16-FEDD-2EE5-CF78-E390394D330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5547" y="1914278"/>
            <a:ext cx="2121971" cy="2160000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9CCD6782-972E-45BD-1156-F42FC4BD43F6}"/>
              </a:ext>
            </a:extLst>
          </p:cNvPr>
          <p:cNvSpPr txBox="1"/>
          <p:nvPr/>
        </p:nvSpPr>
        <p:spPr>
          <a:xfrm>
            <a:off x="720260" y="4536510"/>
            <a:ext cx="3122166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10&gt;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사용하는 키보드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표시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9EE3E463-1F49-1D61-0FCA-7F36E2606EFC}"/>
              </a:ext>
            </a:extLst>
          </p:cNvPr>
          <p:cNvGrpSpPr/>
          <p:nvPr/>
        </p:nvGrpSpPr>
        <p:grpSpPr>
          <a:xfrm>
            <a:off x="677941" y="1579892"/>
            <a:ext cx="9084067" cy="2828773"/>
            <a:chOff x="798968" y="1624369"/>
            <a:chExt cx="8463848" cy="3223070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E1DDB4F-EF3D-0DEB-9D97-74D9A3788E35}"/>
                </a:ext>
              </a:extLst>
            </p:cNvPr>
            <p:cNvGrpSpPr/>
            <p:nvPr/>
          </p:nvGrpSpPr>
          <p:grpSpPr>
            <a:xfrm>
              <a:off x="798968" y="1624369"/>
              <a:ext cx="8463848" cy="3223070"/>
              <a:chOff x="1296057" y="1952612"/>
              <a:chExt cx="7637384" cy="3223070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D4453DCE-47EE-0F43-4865-8FF654A2E008}"/>
                  </a:ext>
                </a:extLst>
              </p:cNvPr>
              <p:cNvGrpSpPr/>
              <p:nvPr/>
            </p:nvGrpSpPr>
            <p:grpSpPr>
              <a:xfrm>
                <a:off x="1296057" y="1952612"/>
                <a:ext cx="7637384" cy="3223070"/>
                <a:chOff x="35528" y="2442780"/>
                <a:chExt cx="7200800" cy="2016223"/>
              </a:xfrm>
            </p:grpSpPr>
            <p:pic>
              <p:nvPicPr>
                <p:cNvPr id="11" name="그림 10">
                  <a:extLst>
                    <a:ext uri="{FF2B5EF4-FFF2-40B4-BE49-F238E27FC236}">
                      <a16:creationId xmlns:a16="http://schemas.microsoft.com/office/drawing/2014/main" id="{0A03E5E5-6746-E3AD-54E0-BD8E2FA756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5528" y="2442780"/>
                  <a:ext cx="7200800" cy="2016223"/>
                </a:xfrm>
                <a:prstGeom prst="rect">
                  <a:avLst/>
                </a:prstGeom>
              </p:spPr>
            </p:pic>
            <p:sp>
              <p:nvSpPr>
                <p:cNvPr id="12" name="사각형: 둥근 모서리 11">
                  <a:extLst>
                    <a:ext uri="{FF2B5EF4-FFF2-40B4-BE49-F238E27FC236}">
                      <a16:creationId xmlns:a16="http://schemas.microsoft.com/office/drawing/2014/main" id="{B60E992B-D70B-7635-DD98-10A5F3297537}"/>
                    </a:ext>
                  </a:extLst>
                </p:cNvPr>
                <p:cNvSpPr/>
                <p:nvPr/>
              </p:nvSpPr>
              <p:spPr>
                <a:xfrm>
                  <a:off x="846253" y="3156577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2" name="사각형: 둥근 모서리 21">
                  <a:extLst>
                    <a:ext uri="{FF2B5EF4-FFF2-40B4-BE49-F238E27FC236}">
                      <a16:creationId xmlns:a16="http://schemas.microsoft.com/office/drawing/2014/main" id="{031FD582-34EF-3D86-668A-D8385EA82601}"/>
                    </a:ext>
                  </a:extLst>
                </p:cNvPr>
                <p:cNvSpPr/>
                <p:nvPr/>
              </p:nvSpPr>
              <p:spPr>
                <a:xfrm>
                  <a:off x="683568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5" name="사각형: 둥근 모서리 24">
                  <a:extLst>
                    <a:ext uri="{FF2B5EF4-FFF2-40B4-BE49-F238E27FC236}">
                      <a16:creationId xmlns:a16="http://schemas.microsoft.com/office/drawing/2014/main" id="{B873E810-3B4F-38B0-5926-FBEA464FEA54}"/>
                    </a:ext>
                  </a:extLst>
                </p:cNvPr>
                <p:cNvSpPr/>
                <p:nvPr/>
              </p:nvSpPr>
              <p:spPr>
                <a:xfrm>
                  <a:off x="100061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6" name="사각형: 둥근 모서리 25">
                  <a:extLst>
                    <a:ext uri="{FF2B5EF4-FFF2-40B4-BE49-F238E27FC236}">
                      <a16:creationId xmlns:a16="http://schemas.microsoft.com/office/drawing/2014/main" id="{029B982C-4A81-8A43-EFBF-B19BDC99C513}"/>
                    </a:ext>
                  </a:extLst>
                </p:cNvPr>
                <p:cNvSpPr/>
                <p:nvPr/>
              </p:nvSpPr>
              <p:spPr>
                <a:xfrm>
                  <a:off x="130956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</p:grpSp>
          <p:sp>
            <p:nvSpPr>
              <p:cNvPr id="35" name="사각형: 둥근 모서리 34">
                <a:extLst>
                  <a:ext uri="{FF2B5EF4-FFF2-40B4-BE49-F238E27FC236}">
                    <a16:creationId xmlns:a16="http://schemas.microsoft.com/office/drawing/2014/main" id="{EDEA6B0C-FA19-A0DE-88E3-3F2EC0BCA3ED}"/>
                  </a:ext>
                </a:extLst>
              </p:cNvPr>
              <p:cNvSpPr/>
              <p:nvPr/>
            </p:nvSpPr>
            <p:spPr>
              <a:xfrm>
                <a:off x="2154346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  <p:sp>
            <p:nvSpPr>
              <p:cNvPr id="36" name="사각형: 둥근 모서리 35">
                <a:extLst>
                  <a:ext uri="{FF2B5EF4-FFF2-40B4-BE49-F238E27FC236}">
                    <a16:creationId xmlns:a16="http://schemas.microsoft.com/office/drawing/2014/main" id="{B4C1B9AC-6383-0000-ABD6-CD2FF1930A51}"/>
                  </a:ext>
                </a:extLst>
              </p:cNvPr>
              <p:cNvSpPr/>
              <p:nvPr/>
            </p:nvSpPr>
            <p:spPr>
              <a:xfrm>
                <a:off x="2486170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id="{AF720060-EC34-1F71-5808-E21D6F26FADF}"/>
                  </a:ext>
                </a:extLst>
              </p:cNvPr>
              <p:cNvSpPr/>
              <p:nvPr/>
            </p:nvSpPr>
            <p:spPr>
              <a:xfrm>
                <a:off x="1334244" y="4562386"/>
                <a:ext cx="464076" cy="506791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</p:grpSp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0EA838D7-4453-B89E-46F6-F35E65C34769}"/>
                </a:ext>
              </a:extLst>
            </p:cNvPr>
            <p:cNvSpPr/>
            <p:nvPr/>
          </p:nvSpPr>
          <p:spPr>
            <a:xfrm>
              <a:off x="2492400" y="2753349"/>
              <a:ext cx="338516" cy="46038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</p:grp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9BCA6B8C-BC1E-87C1-4F5B-B961DB8F2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18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39077E-6AC2-C64C-C393-1A7682703361}"/>
              </a:ext>
            </a:extLst>
          </p:cNvPr>
          <p:cNvSpPr txBox="1"/>
          <p:nvPr/>
        </p:nvSpPr>
        <p:spPr>
          <a:xfrm>
            <a:off x="660400" y="230703"/>
            <a:ext cx="234695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세부사항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A06C8B-B42D-7EE3-25A1-E07DC15E7599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0BE848-98F9-F277-D6DC-5C94985BA366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/>
              <a:t>조작 키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227850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CBF3B5A2-A914-05A6-70FC-F2509DEF9FC5}"/>
              </a:ext>
            </a:extLst>
          </p:cNvPr>
          <p:cNvGrpSpPr/>
          <p:nvPr/>
        </p:nvGrpSpPr>
        <p:grpSpPr>
          <a:xfrm>
            <a:off x="660400" y="1548098"/>
            <a:ext cx="3600000" cy="3600000"/>
            <a:chOff x="7340095" y="1725050"/>
            <a:chExt cx="3600000" cy="3600000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6B3CD962-A4DF-4807-81D5-4328295A2B77}"/>
                </a:ext>
              </a:extLst>
            </p:cNvPr>
            <p:cNvSpPr/>
            <p:nvPr/>
          </p:nvSpPr>
          <p:spPr>
            <a:xfrm>
              <a:off x="7340095" y="1725050"/>
              <a:ext cx="3600000" cy="3600000"/>
            </a:xfrm>
            <a:prstGeom prst="ellipse">
              <a:avLst/>
            </a:pr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" name="Google Shape;491;p46">
              <a:extLst>
                <a:ext uri="{FF2B5EF4-FFF2-40B4-BE49-F238E27FC236}">
                  <a16:creationId xmlns:a16="http://schemas.microsoft.com/office/drawing/2014/main" id="{96921560-0CD5-5DE1-C11C-F94290CA34C6}"/>
                </a:ext>
              </a:extLst>
            </p:cNvPr>
            <p:cNvGrpSpPr/>
            <p:nvPr/>
          </p:nvGrpSpPr>
          <p:grpSpPr>
            <a:xfrm>
              <a:off x="8103196" y="2658732"/>
              <a:ext cx="2068814" cy="1998061"/>
              <a:chOff x="2109925" y="1041250"/>
              <a:chExt cx="427850" cy="535600"/>
            </a:xfrm>
          </p:grpSpPr>
          <p:sp>
            <p:nvSpPr>
              <p:cNvPr id="16" name="Google Shape;492;p46">
                <a:extLst>
                  <a:ext uri="{FF2B5EF4-FFF2-40B4-BE49-F238E27FC236}">
                    <a16:creationId xmlns:a16="http://schemas.microsoft.com/office/drawing/2014/main" id="{BF4A198D-6631-BC23-470F-F5724446F6D7}"/>
                  </a:ext>
                </a:extLst>
              </p:cNvPr>
              <p:cNvSpPr/>
              <p:nvPr/>
            </p:nvSpPr>
            <p:spPr>
              <a:xfrm>
                <a:off x="2262575" y="1041250"/>
                <a:ext cx="275200" cy="263650"/>
              </a:xfrm>
              <a:custGeom>
                <a:avLst/>
                <a:gdLst/>
                <a:ahLst/>
                <a:cxnLst/>
                <a:rect l="l" t="t" r="r" b="b"/>
                <a:pathLst>
                  <a:path w="11008" h="10546" extrusionOk="0">
                    <a:moveTo>
                      <a:pt x="4075" y="0"/>
                    </a:moveTo>
                    <a:lnTo>
                      <a:pt x="1885" y="4554"/>
                    </a:lnTo>
                    <a:lnTo>
                      <a:pt x="1" y="9290"/>
                    </a:lnTo>
                    <a:lnTo>
                      <a:pt x="1" y="10546"/>
                    </a:lnTo>
                    <a:lnTo>
                      <a:pt x="5935" y="10546"/>
                    </a:lnTo>
                    <a:lnTo>
                      <a:pt x="1100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493;p46">
                <a:extLst>
                  <a:ext uri="{FF2B5EF4-FFF2-40B4-BE49-F238E27FC236}">
                    <a16:creationId xmlns:a16="http://schemas.microsoft.com/office/drawing/2014/main" id="{E609CE65-83C7-3EA3-DA4C-283E8C593221}"/>
                  </a:ext>
                </a:extLst>
              </p:cNvPr>
              <p:cNvSpPr/>
              <p:nvPr/>
            </p:nvSpPr>
            <p:spPr>
              <a:xfrm>
                <a:off x="2109925" y="1041250"/>
                <a:ext cx="300125" cy="263625"/>
              </a:xfrm>
              <a:custGeom>
                <a:avLst/>
                <a:gdLst/>
                <a:ahLst/>
                <a:cxnLst/>
                <a:rect l="l" t="t" r="r" b="b"/>
                <a:pathLst>
                  <a:path w="12005" h="10545" extrusionOk="0">
                    <a:moveTo>
                      <a:pt x="0" y="0"/>
                    </a:moveTo>
                    <a:lnTo>
                      <a:pt x="5074" y="10544"/>
                    </a:lnTo>
                    <a:lnTo>
                      <a:pt x="12004" y="10544"/>
                    </a:lnTo>
                    <a:lnTo>
                      <a:pt x="693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494;p46">
                <a:extLst>
                  <a:ext uri="{FF2B5EF4-FFF2-40B4-BE49-F238E27FC236}">
                    <a16:creationId xmlns:a16="http://schemas.microsoft.com/office/drawing/2014/main" id="{F41DFD7E-F3F4-A3AF-C530-9032A1C066CA}"/>
                  </a:ext>
                </a:extLst>
              </p:cNvPr>
              <p:cNvSpPr/>
              <p:nvPr/>
            </p:nvSpPr>
            <p:spPr>
              <a:xfrm>
                <a:off x="2204750" y="1273475"/>
                <a:ext cx="238175" cy="80325"/>
              </a:xfrm>
              <a:custGeom>
                <a:avLst/>
                <a:gdLst/>
                <a:ahLst/>
                <a:cxnLst/>
                <a:rect l="l" t="t" r="r" b="b"/>
                <a:pathLst>
                  <a:path w="9527" h="3213" extrusionOk="0">
                    <a:moveTo>
                      <a:pt x="1" y="1"/>
                    </a:moveTo>
                    <a:lnTo>
                      <a:pt x="1" y="1257"/>
                    </a:lnTo>
                    <a:lnTo>
                      <a:pt x="4135" y="1257"/>
                    </a:lnTo>
                    <a:lnTo>
                      <a:pt x="4135" y="3212"/>
                    </a:lnTo>
                    <a:lnTo>
                      <a:pt x="5391" y="3212"/>
                    </a:lnTo>
                    <a:lnTo>
                      <a:pt x="5391" y="1257"/>
                    </a:lnTo>
                    <a:lnTo>
                      <a:pt x="9526" y="1257"/>
                    </a:lnTo>
                    <a:lnTo>
                      <a:pt x="95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495;p46">
                <a:extLst>
                  <a:ext uri="{FF2B5EF4-FFF2-40B4-BE49-F238E27FC236}">
                    <a16:creationId xmlns:a16="http://schemas.microsoft.com/office/drawing/2014/main" id="{8BF43D33-6485-8758-4D51-FB9FC43BD021}"/>
                  </a:ext>
                </a:extLst>
              </p:cNvPr>
              <p:cNvSpPr/>
              <p:nvPr/>
            </p:nvSpPr>
            <p:spPr>
              <a:xfrm>
                <a:off x="2323825" y="1273475"/>
                <a:ext cx="119100" cy="80325"/>
              </a:xfrm>
              <a:custGeom>
                <a:avLst/>
                <a:gdLst/>
                <a:ahLst/>
                <a:cxnLst/>
                <a:rect l="l" t="t" r="r" b="b"/>
                <a:pathLst>
                  <a:path w="4764" h="3213" extrusionOk="0">
                    <a:moveTo>
                      <a:pt x="1" y="1"/>
                    </a:moveTo>
                    <a:lnTo>
                      <a:pt x="1" y="3212"/>
                    </a:lnTo>
                    <a:lnTo>
                      <a:pt x="628" y="3212"/>
                    </a:lnTo>
                    <a:lnTo>
                      <a:pt x="628" y="1257"/>
                    </a:lnTo>
                    <a:lnTo>
                      <a:pt x="4763" y="1257"/>
                    </a:lnTo>
                    <a:lnTo>
                      <a:pt x="47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496;p46">
                <a:extLst>
                  <a:ext uri="{FF2B5EF4-FFF2-40B4-BE49-F238E27FC236}">
                    <a16:creationId xmlns:a16="http://schemas.microsoft.com/office/drawing/2014/main" id="{AB8886CE-BB9D-72D7-8C49-DE40724C8772}"/>
                  </a:ext>
                </a:extLst>
              </p:cNvPr>
              <p:cNvSpPr/>
              <p:nvPr/>
            </p:nvSpPr>
            <p:spPr>
              <a:xfrm>
                <a:off x="2189375" y="1321100"/>
                <a:ext cx="268925" cy="255750"/>
              </a:xfrm>
              <a:custGeom>
                <a:avLst/>
                <a:gdLst/>
                <a:ahLst/>
                <a:cxnLst/>
                <a:rect l="l" t="t" r="r" b="b"/>
                <a:pathLst>
                  <a:path w="10757" h="10230" extrusionOk="0">
                    <a:moveTo>
                      <a:pt x="5379" y="1"/>
                    </a:moveTo>
                    <a:lnTo>
                      <a:pt x="3716" y="3368"/>
                    </a:lnTo>
                    <a:lnTo>
                      <a:pt x="1" y="3907"/>
                    </a:lnTo>
                    <a:lnTo>
                      <a:pt x="2690" y="6528"/>
                    </a:lnTo>
                    <a:lnTo>
                      <a:pt x="2055" y="10230"/>
                    </a:lnTo>
                    <a:lnTo>
                      <a:pt x="5379" y="8481"/>
                    </a:lnTo>
                    <a:lnTo>
                      <a:pt x="8701" y="10230"/>
                    </a:lnTo>
                    <a:lnTo>
                      <a:pt x="8701" y="10230"/>
                    </a:lnTo>
                    <a:lnTo>
                      <a:pt x="8066" y="6528"/>
                    </a:lnTo>
                    <a:lnTo>
                      <a:pt x="10757" y="3908"/>
                    </a:lnTo>
                    <a:lnTo>
                      <a:pt x="7040" y="3368"/>
                    </a:lnTo>
                    <a:lnTo>
                      <a:pt x="5379" y="1"/>
                    </a:lnTo>
                    <a:close/>
                  </a:path>
                </a:pathLst>
              </a:custGeom>
              <a:solidFill>
                <a:srgbClr val="0286A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" name="Google Shape;497;p46">
                <a:extLst>
                  <a:ext uri="{FF2B5EF4-FFF2-40B4-BE49-F238E27FC236}">
                    <a16:creationId xmlns:a16="http://schemas.microsoft.com/office/drawing/2014/main" id="{8582DFF3-F8F4-6639-58B2-5509DD935C09}"/>
                  </a:ext>
                </a:extLst>
              </p:cNvPr>
              <p:cNvSpPr/>
              <p:nvPr/>
            </p:nvSpPr>
            <p:spPr>
              <a:xfrm>
                <a:off x="2323825" y="1321100"/>
                <a:ext cx="134450" cy="255750"/>
              </a:xfrm>
              <a:custGeom>
                <a:avLst/>
                <a:gdLst/>
                <a:ahLst/>
                <a:cxnLst/>
                <a:rect l="l" t="t" r="r" b="b"/>
                <a:pathLst>
                  <a:path w="5378" h="10230" extrusionOk="0">
                    <a:moveTo>
                      <a:pt x="1" y="1"/>
                    </a:moveTo>
                    <a:lnTo>
                      <a:pt x="1" y="8481"/>
                    </a:lnTo>
                    <a:lnTo>
                      <a:pt x="3323" y="10230"/>
                    </a:lnTo>
                    <a:lnTo>
                      <a:pt x="3323" y="10230"/>
                    </a:lnTo>
                    <a:lnTo>
                      <a:pt x="2688" y="6528"/>
                    </a:lnTo>
                    <a:lnTo>
                      <a:pt x="5377" y="3908"/>
                    </a:lnTo>
                    <a:lnTo>
                      <a:pt x="1662" y="33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286A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3BB058B3-0E9B-ED2D-21F9-9336E965754B}"/>
              </a:ext>
            </a:extLst>
          </p:cNvPr>
          <p:cNvSpPr txBox="1"/>
          <p:nvPr/>
        </p:nvSpPr>
        <p:spPr>
          <a:xfrm>
            <a:off x="4255294" y="2371601"/>
            <a:ext cx="51078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플레이어 연합 </a:t>
            </a:r>
            <a:r>
              <a:rPr lang="en-US" altLang="ko-KR" dirty="0">
                <a:latin typeface="+mj-ea"/>
                <a:ea typeface="+mj-ea"/>
              </a:rPr>
              <a:t>vs AI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게임 내 스토리가 </a:t>
            </a:r>
            <a:r>
              <a:rPr lang="ko-KR" altLang="en-US" dirty="0">
                <a:latin typeface="+mj-ea"/>
                <a:ea typeface="+mj-ea"/>
              </a:rPr>
              <a:t>존재</a:t>
            </a:r>
            <a:r>
              <a:rPr lang="en-US" altLang="ko-KR" dirty="0">
                <a:latin typeface="+mj-ea"/>
                <a:ea typeface="+mj-ea"/>
              </a:rPr>
              <a:t> </a:t>
            </a:r>
          </a:p>
          <a:p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스테이지 총 </a:t>
            </a:r>
            <a:r>
              <a:rPr lang="en-US" altLang="ko-KR">
                <a:latin typeface="+mj-ea"/>
                <a:ea typeface="+mj-ea"/>
              </a:rPr>
              <a:t>2</a:t>
            </a:r>
            <a:r>
              <a:rPr lang="ko-KR" altLang="en-US">
                <a:latin typeface="+mj-ea"/>
                <a:ea typeface="+mj-ea"/>
              </a:rPr>
              <a:t>개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플레이어 기체는 </a:t>
            </a:r>
            <a:r>
              <a:rPr lang="en-US" altLang="ko-KR">
                <a:latin typeface="+mj-ea"/>
                <a:ea typeface="+mj-ea"/>
              </a:rPr>
              <a:t>3</a:t>
            </a:r>
            <a:r>
              <a:rPr lang="ko-KR" altLang="en-US">
                <a:latin typeface="+mj-ea"/>
                <a:ea typeface="+mj-ea"/>
              </a:rPr>
              <a:t>개 기체 중 하나 선택하여 </a:t>
            </a:r>
            <a:br>
              <a:rPr lang="en-US" altLang="ko-KR">
                <a:latin typeface="+mj-ea"/>
                <a:ea typeface="+mj-ea"/>
              </a:rPr>
            </a:br>
            <a:r>
              <a:rPr lang="ko-KR" altLang="en-US">
                <a:latin typeface="+mj-ea"/>
                <a:ea typeface="+mj-ea"/>
              </a:rPr>
              <a:t>플레이가 가능하다</a:t>
            </a:r>
            <a:r>
              <a:rPr lang="en-US" altLang="ko-KR">
                <a:latin typeface="+mj-ea"/>
                <a:ea typeface="+mj-ea"/>
              </a:rPr>
              <a:t>.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4DB71D-364A-DECD-BA8F-99297A8FB5FF}"/>
              </a:ext>
            </a:extLst>
          </p:cNvPr>
          <p:cNvSpPr txBox="1"/>
          <p:nvPr/>
        </p:nvSpPr>
        <p:spPr>
          <a:xfrm>
            <a:off x="660400" y="230703"/>
            <a:ext cx="234695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세부사항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0A99F1-1BF7-CA8C-4204-966F2D90A10B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2" name="Google Shape;496;p46">
            <a:extLst>
              <a:ext uri="{FF2B5EF4-FFF2-40B4-BE49-F238E27FC236}">
                <a16:creationId xmlns:a16="http://schemas.microsoft.com/office/drawing/2014/main" id="{A94D0AFC-7C4D-F5B9-AE7B-5CAD4CCDF7F6}"/>
              </a:ext>
            </a:extLst>
          </p:cNvPr>
          <p:cNvSpPr/>
          <p:nvPr/>
        </p:nvSpPr>
        <p:spPr>
          <a:xfrm>
            <a:off x="2040977" y="3708185"/>
            <a:ext cx="833740" cy="623370"/>
          </a:xfrm>
          <a:custGeom>
            <a:avLst/>
            <a:gdLst/>
            <a:ahLst/>
            <a:cxnLst/>
            <a:rect l="l" t="t" r="r" b="b"/>
            <a:pathLst>
              <a:path w="10757" h="10230" extrusionOk="0">
                <a:moveTo>
                  <a:pt x="5379" y="1"/>
                </a:moveTo>
                <a:lnTo>
                  <a:pt x="3716" y="3368"/>
                </a:lnTo>
                <a:lnTo>
                  <a:pt x="1" y="3907"/>
                </a:lnTo>
                <a:lnTo>
                  <a:pt x="2690" y="6528"/>
                </a:lnTo>
                <a:lnTo>
                  <a:pt x="2055" y="10230"/>
                </a:lnTo>
                <a:lnTo>
                  <a:pt x="5379" y="8481"/>
                </a:lnTo>
                <a:lnTo>
                  <a:pt x="8701" y="10230"/>
                </a:lnTo>
                <a:lnTo>
                  <a:pt x="8701" y="10230"/>
                </a:lnTo>
                <a:lnTo>
                  <a:pt x="8066" y="6528"/>
                </a:lnTo>
                <a:lnTo>
                  <a:pt x="10757" y="3908"/>
                </a:lnTo>
                <a:lnTo>
                  <a:pt x="7040" y="3368"/>
                </a:lnTo>
                <a:lnTo>
                  <a:pt x="5379" y="1"/>
                </a:lnTo>
                <a:close/>
              </a:path>
            </a:pathLst>
          </a:custGeom>
          <a:solidFill>
            <a:srgbClr val="6BC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" name="슬라이드 번호 개체 틀 1">
            <a:extLst>
              <a:ext uri="{FF2B5EF4-FFF2-40B4-BE49-F238E27FC236}">
                <a16:creationId xmlns:a16="http://schemas.microsoft.com/office/drawing/2014/main" id="{75E5ED4A-66A1-14AD-131D-4DE5B5E85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19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BC121C-8FCC-7BDB-A310-D85A91156CFE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 startAt="3"/>
            </a:pPr>
            <a:r>
              <a:rPr lang="ko-KR" altLang="en-US" sz="1800"/>
              <a:t>스토리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403930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8ACD6B-73CC-4F2A-9BD1-A5F8A71B4FF6}"/>
              </a:ext>
            </a:extLst>
          </p:cNvPr>
          <p:cNvSpPr txBox="1"/>
          <p:nvPr/>
        </p:nvSpPr>
        <p:spPr>
          <a:xfrm>
            <a:off x="939800" y="308344"/>
            <a:ext cx="7072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목차</a:t>
            </a: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B1112E0-7E78-EB03-F176-DB0F204AE65A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직선 연결선 114">
            <a:extLst>
              <a:ext uri="{FF2B5EF4-FFF2-40B4-BE49-F238E27FC236}">
                <a16:creationId xmlns:a16="http://schemas.microsoft.com/office/drawing/2014/main" id="{8F2ED90C-96FE-8E28-46A3-278B9D5B75B0}"/>
              </a:ext>
            </a:extLst>
          </p:cNvPr>
          <p:cNvCxnSpPr>
            <a:cxnSpLocks/>
          </p:cNvCxnSpPr>
          <p:nvPr/>
        </p:nvCxnSpPr>
        <p:spPr>
          <a:xfrm flipH="1">
            <a:off x="907774" y="1627502"/>
            <a:ext cx="10471426" cy="346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34443A69-CCFC-0CDC-D61F-170E767EA389}"/>
              </a:ext>
            </a:extLst>
          </p:cNvPr>
          <p:cNvSpPr txBox="1"/>
          <p:nvPr/>
        </p:nvSpPr>
        <p:spPr>
          <a:xfrm>
            <a:off x="1026043" y="1660862"/>
            <a:ext cx="1598730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정보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방법</a:t>
            </a:r>
            <a:endParaRPr lang="en-US" altLang="ko-KR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유사 게임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06018FBF-C500-B182-4861-53519A9BE158}"/>
              </a:ext>
            </a:extLst>
          </p:cNvPr>
          <p:cNvSpPr txBox="1"/>
          <p:nvPr/>
        </p:nvSpPr>
        <p:spPr>
          <a:xfrm>
            <a:off x="6972210" y="1674999"/>
            <a:ext cx="3219474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lnSpc>
                <a:spcPct val="150000"/>
              </a:lnSpc>
              <a:buFont typeface="+mj-lt"/>
              <a:buAutoNum type="arabicParenR"/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/>
              <a:t>서버 이중화</a:t>
            </a:r>
            <a:endParaRPr lang="en-US" altLang="ko-KR" dirty="0"/>
          </a:p>
          <a:p>
            <a:r>
              <a:rPr lang="ko-KR" altLang="en-US"/>
              <a:t>광선 추적을 통한</a:t>
            </a:r>
            <a:br>
              <a:rPr lang="en-US" altLang="ko-KR"/>
            </a:br>
            <a:r>
              <a:rPr lang="ko-KR" altLang="en-US"/>
              <a:t>실시간 그림자</a:t>
            </a:r>
            <a:endParaRPr lang="ko-KR" altLang="en-US" dirty="0"/>
          </a:p>
        </p:txBody>
      </p: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CF0C1063-3987-C137-C1FF-E44EA5194CB8}"/>
              </a:ext>
            </a:extLst>
          </p:cNvPr>
          <p:cNvGrpSpPr/>
          <p:nvPr/>
        </p:nvGrpSpPr>
        <p:grpSpPr>
          <a:xfrm>
            <a:off x="776177" y="1120231"/>
            <a:ext cx="1702943" cy="536108"/>
            <a:chOff x="3641880" y="2097965"/>
            <a:chExt cx="1702943" cy="855461"/>
          </a:xfrm>
        </p:grpSpPr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207AB0AF-7F12-0247-1963-19E5FCD7086B}"/>
                </a:ext>
              </a:extLst>
            </p:cNvPr>
            <p:cNvSpPr txBox="1"/>
            <p:nvPr/>
          </p:nvSpPr>
          <p:spPr>
            <a:xfrm>
              <a:off x="3641880" y="2097965"/>
              <a:ext cx="499732" cy="8554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1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61A15E3E-8D50-F76F-E81D-E35650EAC63B}"/>
                </a:ext>
              </a:extLst>
            </p:cNvPr>
            <p:cNvSpPr txBox="1"/>
            <p:nvPr/>
          </p:nvSpPr>
          <p:spPr>
            <a:xfrm>
              <a:off x="4150151" y="2267339"/>
              <a:ext cx="1194672" cy="52957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게임 설명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127" name="그룹 126">
            <a:extLst>
              <a:ext uri="{FF2B5EF4-FFF2-40B4-BE49-F238E27FC236}">
                <a16:creationId xmlns:a16="http://schemas.microsoft.com/office/drawing/2014/main" id="{0AEB6E56-4034-66E3-9D14-7E66F9C8862D}"/>
              </a:ext>
            </a:extLst>
          </p:cNvPr>
          <p:cNvGrpSpPr/>
          <p:nvPr/>
        </p:nvGrpSpPr>
        <p:grpSpPr>
          <a:xfrm>
            <a:off x="6722344" y="1140417"/>
            <a:ext cx="2276096" cy="509596"/>
            <a:chOff x="3641880" y="2091233"/>
            <a:chExt cx="2276096" cy="868925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823F433F-A5D7-0FA6-810B-1860FD802571}"/>
                </a:ext>
              </a:extLst>
            </p:cNvPr>
            <p:cNvSpPr txBox="1"/>
            <p:nvPr/>
          </p:nvSpPr>
          <p:spPr>
            <a:xfrm>
              <a:off x="3641880" y="2091233"/>
              <a:ext cx="499732" cy="86892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3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7CB799DE-9B02-9156-19E2-4BCE80189861}"/>
                </a:ext>
              </a:extLst>
            </p:cNvPr>
            <p:cNvSpPr txBox="1"/>
            <p:nvPr/>
          </p:nvSpPr>
          <p:spPr>
            <a:xfrm>
              <a:off x="4141612" y="2254404"/>
              <a:ext cx="1776364" cy="53790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중점 연구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A4360F92-3F68-1D5A-E240-11CA0FC39232}"/>
              </a:ext>
            </a:extLst>
          </p:cNvPr>
          <p:cNvGrpSpPr/>
          <p:nvPr/>
        </p:nvGrpSpPr>
        <p:grpSpPr>
          <a:xfrm>
            <a:off x="10191684" y="1133487"/>
            <a:ext cx="1187516" cy="509596"/>
            <a:chOff x="3641880" y="2016067"/>
            <a:chExt cx="926027" cy="1019257"/>
          </a:xfrm>
        </p:grpSpPr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C9613AC7-974A-6879-4F1D-18BAFF3697B2}"/>
                </a:ext>
              </a:extLst>
            </p:cNvPr>
            <p:cNvSpPr txBox="1"/>
            <p:nvPr/>
          </p:nvSpPr>
          <p:spPr>
            <a:xfrm>
              <a:off x="3641880" y="2016067"/>
              <a:ext cx="499732" cy="101925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4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96A2394F-9EAF-D454-02A8-364098F6097D}"/>
                </a:ext>
              </a:extLst>
            </p:cNvPr>
            <p:cNvSpPr txBox="1"/>
            <p:nvPr/>
          </p:nvSpPr>
          <p:spPr>
            <a:xfrm>
              <a:off x="4033723" y="2213605"/>
              <a:ext cx="534184" cy="63096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출처</a:t>
              </a:r>
            </a:p>
          </p:txBody>
        </p:sp>
      </p:grp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581A13F9-ED0E-366C-9E83-3F2CE0498170}"/>
              </a:ext>
            </a:extLst>
          </p:cNvPr>
          <p:cNvGrpSpPr/>
          <p:nvPr/>
        </p:nvGrpSpPr>
        <p:grpSpPr>
          <a:xfrm>
            <a:off x="3474354" y="1140417"/>
            <a:ext cx="2252755" cy="509596"/>
            <a:chOff x="3641880" y="2010025"/>
            <a:chExt cx="2252755" cy="1031342"/>
          </a:xfrm>
        </p:grpSpPr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FDF57A93-434E-36ED-C9CF-812929E8C006}"/>
                </a:ext>
              </a:extLst>
            </p:cNvPr>
            <p:cNvSpPr txBox="1"/>
            <p:nvPr/>
          </p:nvSpPr>
          <p:spPr>
            <a:xfrm>
              <a:off x="3641880" y="2010025"/>
              <a:ext cx="499732" cy="103134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2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856F43F2-54E1-A389-91E2-7D2A3A9D399B}"/>
                </a:ext>
              </a:extLst>
            </p:cNvPr>
            <p:cNvSpPr txBox="1"/>
            <p:nvPr/>
          </p:nvSpPr>
          <p:spPr>
            <a:xfrm>
              <a:off x="4150151" y="2127246"/>
              <a:ext cx="1744484" cy="8097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게임 세부사항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sp>
        <p:nvSpPr>
          <p:cNvPr id="149" name="TextBox 148">
            <a:extLst>
              <a:ext uri="{FF2B5EF4-FFF2-40B4-BE49-F238E27FC236}">
                <a16:creationId xmlns:a16="http://schemas.microsoft.com/office/drawing/2014/main" id="{7E3DC87E-5EA0-3BC4-E261-71B72A359099}"/>
              </a:ext>
            </a:extLst>
          </p:cNvPr>
          <p:cNvSpPr txBox="1"/>
          <p:nvPr/>
        </p:nvSpPr>
        <p:spPr>
          <a:xfrm>
            <a:off x="3621060" y="1660314"/>
            <a:ext cx="1847873" cy="1714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구성</a:t>
            </a:r>
            <a:endParaRPr lang="en-US" altLang="ko-KR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조작 키</a:t>
            </a:r>
            <a:endParaRPr lang="en-US" altLang="ko-KR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스토리</a:t>
            </a:r>
            <a:endParaRPr lang="en-US" altLang="ko-KR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구성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0" name="슬라이드 번호 개체 틀 1">
            <a:extLst>
              <a:ext uri="{FF2B5EF4-FFF2-40B4-BE49-F238E27FC236}">
                <a16:creationId xmlns:a16="http://schemas.microsoft.com/office/drawing/2014/main" id="{D2874C36-DC8A-1B89-2E4D-B7C29B176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CBF3B5A2-A914-05A6-70FC-F2509DEF9FC5}"/>
              </a:ext>
            </a:extLst>
          </p:cNvPr>
          <p:cNvGrpSpPr/>
          <p:nvPr/>
        </p:nvGrpSpPr>
        <p:grpSpPr>
          <a:xfrm>
            <a:off x="660400" y="1548098"/>
            <a:ext cx="3600000" cy="3600000"/>
            <a:chOff x="7340095" y="1725050"/>
            <a:chExt cx="3600000" cy="3600000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6B3CD962-A4DF-4807-81D5-4328295A2B77}"/>
                </a:ext>
              </a:extLst>
            </p:cNvPr>
            <p:cNvSpPr/>
            <p:nvPr/>
          </p:nvSpPr>
          <p:spPr>
            <a:xfrm>
              <a:off x="7340095" y="1725050"/>
              <a:ext cx="3600000" cy="3600000"/>
            </a:xfrm>
            <a:prstGeom prst="ellipse">
              <a:avLst/>
            </a:pr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" name="Google Shape;491;p46">
              <a:extLst>
                <a:ext uri="{FF2B5EF4-FFF2-40B4-BE49-F238E27FC236}">
                  <a16:creationId xmlns:a16="http://schemas.microsoft.com/office/drawing/2014/main" id="{96921560-0CD5-5DE1-C11C-F94290CA34C6}"/>
                </a:ext>
              </a:extLst>
            </p:cNvPr>
            <p:cNvGrpSpPr/>
            <p:nvPr/>
          </p:nvGrpSpPr>
          <p:grpSpPr>
            <a:xfrm>
              <a:off x="8103196" y="2658732"/>
              <a:ext cx="2068814" cy="1998061"/>
              <a:chOff x="2109925" y="1041250"/>
              <a:chExt cx="427850" cy="535600"/>
            </a:xfrm>
          </p:grpSpPr>
          <p:sp>
            <p:nvSpPr>
              <p:cNvPr id="16" name="Google Shape;492;p46">
                <a:extLst>
                  <a:ext uri="{FF2B5EF4-FFF2-40B4-BE49-F238E27FC236}">
                    <a16:creationId xmlns:a16="http://schemas.microsoft.com/office/drawing/2014/main" id="{BF4A198D-6631-BC23-470F-F5724446F6D7}"/>
                  </a:ext>
                </a:extLst>
              </p:cNvPr>
              <p:cNvSpPr/>
              <p:nvPr/>
            </p:nvSpPr>
            <p:spPr>
              <a:xfrm>
                <a:off x="2262575" y="1041250"/>
                <a:ext cx="275200" cy="263650"/>
              </a:xfrm>
              <a:custGeom>
                <a:avLst/>
                <a:gdLst/>
                <a:ahLst/>
                <a:cxnLst/>
                <a:rect l="l" t="t" r="r" b="b"/>
                <a:pathLst>
                  <a:path w="11008" h="10546" extrusionOk="0">
                    <a:moveTo>
                      <a:pt x="4075" y="0"/>
                    </a:moveTo>
                    <a:lnTo>
                      <a:pt x="1885" y="4554"/>
                    </a:lnTo>
                    <a:lnTo>
                      <a:pt x="1" y="9290"/>
                    </a:lnTo>
                    <a:lnTo>
                      <a:pt x="1" y="10546"/>
                    </a:lnTo>
                    <a:lnTo>
                      <a:pt x="5935" y="10546"/>
                    </a:lnTo>
                    <a:lnTo>
                      <a:pt x="1100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493;p46">
                <a:extLst>
                  <a:ext uri="{FF2B5EF4-FFF2-40B4-BE49-F238E27FC236}">
                    <a16:creationId xmlns:a16="http://schemas.microsoft.com/office/drawing/2014/main" id="{E609CE65-83C7-3EA3-DA4C-283E8C593221}"/>
                  </a:ext>
                </a:extLst>
              </p:cNvPr>
              <p:cNvSpPr/>
              <p:nvPr/>
            </p:nvSpPr>
            <p:spPr>
              <a:xfrm>
                <a:off x="2109925" y="1041250"/>
                <a:ext cx="300125" cy="263625"/>
              </a:xfrm>
              <a:custGeom>
                <a:avLst/>
                <a:gdLst/>
                <a:ahLst/>
                <a:cxnLst/>
                <a:rect l="l" t="t" r="r" b="b"/>
                <a:pathLst>
                  <a:path w="12005" h="10545" extrusionOk="0">
                    <a:moveTo>
                      <a:pt x="0" y="0"/>
                    </a:moveTo>
                    <a:lnTo>
                      <a:pt x="5074" y="10544"/>
                    </a:lnTo>
                    <a:lnTo>
                      <a:pt x="12004" y="10544"/>
                    </a:lnTo>
                    <a:lnTo>
                      <a:pt x="693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494;p46">
                <a:extLst>
                  <a:ext uri="{FF2B5EF4-FFF2-40B4-BE49-F238E27FC236}">
                    <a16:creationId xmlns:a16="http://schemas.microsoft.com/office/drawing/2014/main" id="{F41DFD7E-F3F4-A3AF-C530-9032A1C066CA}"/>
                  </a:ext>
                </a:extLst>
              </p:cNvPr>
              <p:cNvSpPr/>
              <p:nvPr/>
            </p:nvSpPr>
            <p:spPr>
              <a:xfrm>
                <a:off x="2204750" y="1273475"/>
                <a:ext cx="238175" cy="80325"/>
              </a:xfrm>
              <a:custGeom>
                <a:avLst/>
                <a:gdLst/>
                <a:ahLst/>
                <a:cxnLst/>
                <a:rect l="l" t="t" r="r" b="b"/>
                <a:pathLst>
                  <a:path w="9527" h="3213" extrusionOk="0">
                    <a:moveTo>
                      <a:pt x="1" y="1"/>
                    </a:moveTo>
                    <a:lnTo>
                      <a:pt x="1" y="1257"/>
                    </a:lnTo>
                    <a:lnTo>
                      <a:pt x="4135" y="1257"/>
                    </a:lnTo>
                    <a:lnTo>
                      <a:pt x="4135" y="3212"/>
                    </a:lnTo>
                    <a:lnTo>
                      <a:pt x="5391" y="3212"/>
                    </a:lnTo>
                    <a:lnTo>
                      <a:pt x="5391" y="1257"/>
                    </a:lnTo>
                    <a:lnTo>
                      <a:pt x="9526" y="1257"/>
                    </a:lnTo>
                    <a:lnTo>
                      <a:pt x="95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495;p46">
                <a:extLst>
                  <a:ext uri="{FF2B5EF4-FFF2-40B4-BE49-F238E27FC236}">
                    <a16:creationId xmlns:a16="http://schemas.microsoft.com/office/drawing/2014/main" id="{8BF43D33-6485-8758-4D51-FB9FC43BD021}"/>
                  </a:ext>
                </a:extLst>
              </p:cNvPr>
              <p:cNvSpPr/>
              <p:nvPr/>
            </p:nvSpPr>
            <p:spPr>
              <a:xfrm>
                <a:off x="2323825" y="1273475"/>
                <a:ext cx="119100" cy="80325"/>
              </a:xfrm>
              <a:custGeom>
                <a:avLst/>
                <a:gdLst/>
                <a:ahLst/>
                <a:cxnLst/>
                <a:rect l="l" t="t" r="r" b="b"/>
                <a:pathLst>
                  <a:path w="4764" h="3213" extrusionOk="0">
                    <a:moveTo>
                      <a:pt x="1" y="1"/>
                    </a:moveTo>
                    <a:lnTo>
                      <a:pt x="1" y="3212"/>
                    </a:lnTo>
                    <a:lnTo>
                      <a:pt x="628" y="3212"/>
                    </a:lnTo>
                    <a:lnTo>
                      <a:pt x="628" y="1257"/>
                    </a:lnTo>
                    <a:lnTo>
                      <a:pt x="4763" y="1257"/>
                    </a:lnTo>
                    <a:lnTo>
                      <a:pt x="47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496;p46">
                <a:extLst>
                  <a:ext uri="{FF2B5EF4-FFF2-40B4-BE49-F238E27FC236}">
                    <a16:creationId xmlns:a16="http://schemas.microsoft.com/office/drawing/2014/main" id="{AB8886CE-BB9D-72D7-8C49-DE40724C8772}"/>
                  </a:ext>
                </a:extLst>
              </p:cNvPr>
              <p:cNvSpPr/>
              <p:nvPr/>
            </p:nvSpPr>
            <p:spPr>
              <a:xfrm>
                <a:off x="2189375" y="1321100"/>
                <a:ext cx="268925" cy="255750"/>
              </a:xfrm>
              <a:custGeom>
                <a:avLst/>
                <a:gdLst/>
                <a:ahLst/>
                <a:cxnLst/>
                <a:rect l="l" t="t" r="r" b="b"/>
                <a:pathLst>
                  <a:path w="10757" h="10230" extrusionOk="0">
                    <a:moveTo>
                      <a:pt x="5379" y="1"/>
                    </a:moveTo>
                    <a:lnTo>
                      <a:pt x="3716" y="3368"/>
                    </a:lnTo>
                    <a:lnTo>
                      <a:pt x="1" y="3907"/>
                    </a:lnTo>
                    <a:lnTo>
                      <a:pt x="2690" y="6528"/>
                    </a:lnTo>
                    <a:lnTo>
                      <a:pt x="2055" y="10230"/>
                    </a:lnTo>
                    <a:lnTo>
                      <a:pt x="5379" y="8481"/>
                    </a:lnTo>
                    <a:lnTo>
                      <a:pt x="8701" y="10230"/>
                    </a:lnTo>
                    <a:lnTo>
                      <a:pt x="8701" y="10230"/>
                    </a:lnTo>
                    <a:lnTo>
                      <a:pt x="8066" y="6528"/>
                    </a:lnTo>
                    <a:lnTo>
                      <a:pt x="10757" y="3908"/>
                    </a:lnTo>
                    <a:lnTo>
                      <a:pt x="7040" y="3368"/>
                    </a:lnTo>
                    <a:lnTo>
                      <a:pt x="5379" y="1"/>
                    </a:lnTo>
                    <a:close/>
                  </a:path>
                </a:pathLst>
              </a:custGeom>
              <a:solidFill>
                <a:srgbClr val="A375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" name="Google Shape;497;p46">
                <a:extLst>
                  <a:ext uri="{FF2B5EF4-FFF2-40B4-BE49-F238E27FC236}">
                    <a16:creationId xmlns:a16="http://schemas.microsoft.com/office/drawing/2014/main" id="{8582DFF3-F8F4-6639-58B2-5509DD935C09}"/>
                  </a:ext>
                </a:extLst>
              </p:cNvPr>
              <p:cNvSpPr/>
              <p:nvPr/>
            </p:nvSpPr>
            <p:spPr>
              <a:xfrm>
                <a:off x="2323825" y="1321100"/>
                <a:ext cx="134450" cy="255750"/>
              </a:xfrm>
              <a:custGeom>
                <a:avLst/>
                <a:gdLst/>
                <a:ahLst/>
                <a:cxnLst/>
                <a:rect l="l" t="t" r="r" b="b"/>
                <a:pathLst>
                  <a:path w="5378" h="10230" extrusionOk="0">
                    <a:moveTo>
                      <a:pt x="1" y="1"/>
                    </a:moveTo>
                    <a:lnTo>
                      <a:pt x="1" y="8481"/>
                    </a:lnTo>
                    <a:lnTo>
                      <a:pt x="3323" y="10230"/>
                    </a:lnTo>
                    <a:lnTo>
                      <a:pt x="3323" y="10230"/>
                    </a:lnTo>
                    <a:lnTo>
                      <a:pt x="2688" y="6528"/>
                    </a:lnTo>
                    <a:lnTo>
                      <a:pt x="5377" y="3908"/>
                    </a:lnTo>
                    <a:lnTo>
                      <a:pt x="1662" y="33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375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3BB058B3-0E9B-ED2D-21F9-9336E965754B}"/>
              </a:ext>
            </a:extLst>
          </p:cNvPr>
          <p:cNvSpPr txBox="1"/>
          <p:nvPr/>
        </p:nvSpPr>
        <p:spPr>
          <a:xfrm>
            <a:off x="4250361" y="1723026"/>
            <a:ext cx="758751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게임 내에서는 존재 하지 않는 스테이지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플레이어의 과거를 설명한다</a:t>
            </a:r>
            <a:r>
              <a:rPr lang="en-US" altLang="ko-KR">
                <a:latin typeface="+mj-ea"/>
                <a:ea typeface="+mj-ea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플레이어는 과거 비밀 집단에서의 특수부대 팀장을 맡고 있었다</a:t>
            </a:r>
            <a:r>
              <a:rPr lang="en-US" altLang="ko-KR">
                <a:latin typeface="+mj-ea"/>
                <a:ea typeface="+mj-ea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집단에서의 어떠한 의뢰가 생겼고</a:t>
            </a:r>
            <a:r>
              <a:rPr lang="en-US" altLang="ko-KR">
                <a:latin typeface="+mj-ea"/>
                <a:ea typeface="+mj-ea"/>
              </a:rPr>
              <a:t>, </a:t>
            </a:r>
            <a:r>
              <a:rPr lang="ko-KR" altLang="en-US">
                <a:latin typeface="+mj-ea"/>
                <a:ea typeface="+mj-ea"/>
              </a:rPr>
              <a:t>해당 의뢰를 완수하기 위해 </a:t>
            </a:r>
            <a:br>
              <a:rPr lang="en-US" altLang="ko-KR">
                <a:latin typeface="+mj-ea"/>
                <a:ea typeface="+mj-ea"/>
              </a:rPr>
            </a:br>
            <a:r>
              <a:rPr lang="ko-KR" altLang="en-US">
                <a:latin typeface="+mj-ea"/>
                <a:ea typeface="+mj-ea"/>
              </a:rPr>
              <a:t>팀원과 함께 출동하였다</a:t>
            </a:r>
            <a:r>
              <a:rPr lang="en-US" altLang="ko-KR">
                <a:latin typeface="+mj-ea"/>
                <a:ea typeface="+mj-ea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그러나 그 임무는 완수 불가능한 임무였고</a:t>
            </a:r>
            <a:r>
              <a:rPr lang="en-US" altLang="ko-KR">
                <a:latin typeface="+mj-ea"/>
                <a:ea typeface="+mj-ea"/>
              </a:rPr>
              <a:t>, </a:t>
            </a:r>
            <a:r>
              <a:rPr lang="ko-KR" altLang="en-US">
                <a:latin typeface="+mj-ea"/>
                <a:ea typeface="+mj-ea"/>
              </a:rPr>
              <a:t>자신을 제외한 </a:t>
            </a:r>
            <a:br>
              <a:rPr lang="en-US" altLang="ko-KR">
                <a:latin typeface="+mj-ea"/>
                <a:ea typeface="+mj-ea"/>
              </a:rPr>
            </a:br>
            <a:r>
              <a:rPr lang="ko-KR" altLang="en-US">
                <a:latin typeface="+mj-ea"/>
                <a:ea typeface="+mj-ea"/>
              </a:rPr>
              <a:t>모든 팀원들은 사살</a:t>
            </a:r>
            <a:r>
              <a:rPr lang="en-US" altLang="ko-KR">
                <a:latin typeface="+mj-ea"/>
                <a:ea typeface="+mj-ea"/>
              </a:rPr>
              <a:t>, </a:t>
            </a:r>
            <a:r>
              <a:rPr lang="ko-KR" altLang="en-US">
                <a:latin typeface="+mj-ea"/>
                <a:ea typeface="+mj-ea"/>
              </a:rPr>
              <a:t>자신은 중상을 입게되었다</a:t>
            </a:r>
            <a:r>
              <a:rPr lang="en-US" altLang="ko-KR">
                <a:latin typeface="+mj-ea"/>
                <a:ea typeface="+mj-ea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이후 플레이어는 회복하면서 일련의 사건을 조사하던 중 </a:t>
            </a:r>
            <a:br>
              <a:rPr lang="en-US" altLang="ko-KR">
                <a:latin typeface="+mj-ea"/>
                <a:ea typeface="+mj-ea"/>
              </a:rPr>
            </a:br>
            <a:r>
              <a:rPr lang="ko-KR" altLang="en-US">
                <a:latin typeface="+mj-ea"/>
                <a:ea typeface="+mj-ea"/>
              </a:rPr>
              <a:t>자신이 속했던 비밀 집단의 모략인 것을 알아채게 된다</a:t>
            </a:r>
            <a:r>
              <a:rPr lang="en-US" altLang="ko-KR">
                <a:latin typeface="+mj-ea"/>
                <a:ea typeface="+mj-ea"/>
              </a:rPr>
              <a:t>.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4DB71D-364A-DECD-BA8F-99297A8FB5FF}"/>
              </a:ext>
            </a:extLst>
          </p:cNvPr>
          <p:cNvSpPr txBox="1"/>
          <p:nvPr/>
        </p:nvSpPr>
        <p:spPr>
          <a:xfrm>
            <a:off x="660400" y="230703"/>
            <a:ext cx="234695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세부사항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0A99F1-1BF7-CA8C-4204-966F2D90A10B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2" name="Google Shape;496;p46">
            <a:extLst>
              <a:ext uri="{FF2B5EF4-FFF2-40B4-BE49-F238E27FC236}">
                <a16:creationId xmlns:a16="http://schemas.microsoft.com/office/drawing/2014/main" id="{A94D0AFC-7C4D-F5B9-AE7B-5CAD4CCDF7F6}"/>
              </a:ext>
            </a:extLst>
          </p:cNvPr>
          <p:cNvSpPr/>
          <p:nvPr/>
        </p:nvSpPr>
        <p:spPr>
          <a:xfrm>
            <a:off x="2040977" y="3708185"/>
            <a:ext cx="833740" cy="623370"/>
          </a:xfrm>
          <a:custGeom>
            <a:avLst/>
            <a:gdLst/>
            <a:ahLst/>
            <a:cxnLst/>
            <a:rect l="l" t="t" r="r" b="b"/>
            <a:pathLst>
              <a:path w="10757" h="10230" extrusionOk="0">
                <a:moveTo>
                  <a:pt x="5379" y="1"/>
                </a:moveTo>
                <a:lnTo>
                  <a:pt x="3716" y="3368"/>
                </a:lnTo>
                <a:lnTo>
                  <a:pt x="1" y="3907"/>
                </a:lnTo>
                <a:lnTo>
                  <a:pt x="2690" y="6528"/>
                </a:lnTo>
                <a:lnTo>
                  <a:pt x="2055" y="10230"/>
                </a:lnTo>
                <a:lnTo>
                  <a:pt x="5379" y="8481"/>
                </a:lnTo>
                <a:lnTo>
                  <a:pt x="8701" y="10230"/>
                </a:lnTo>
                <a:lnTo>
                  <a:pt x="8701" y="10230"/>
                </a:lnTo>
                <a:lnTo>
                  <a:pt x="8066" y="6528"/>
                </a:lnTo>
                <a:lnTo>
                  <a:pt x="10757" y="3908"/>
                </a:lnTo>
                <a:lnTo>
                  <a:pt x="7040" y="3368"/>
                </a:lnTo>
                <a:lnTo>
                  <a:pt x="5379" y="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4BEE16-588E-F89F-F5CF-75DAB3F8F76C}"/>
              </a:ext>
            </a:extLst>
          </p:cNvPr>
          <p:cNvSpPr txBox="1"/>
          <p:nvPr/>
        </p:nvSpPr>
        <p:spPr>
          <a:xfrm>
            <a:off x="1903402" y="2003053"/>
            <a:ext cx="110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>
                <a:latin typeface="+mj-ea"/>
                <a:ea typeface="+mj-ea"/>
              </a:rPr>
              <a:t>STAGE 0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F481CB73-98C8-6146-1565-6CC7CA3BE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20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BA930E-2F47-4996-2BF2-CDB9104B6E97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 startAt="3"/>
            </a:pPr>
            <a:r>
              <a:rPr lang="ko-KR" altLang="en-US" sz="1800"/>
              <a:t>스토리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304668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CBF3B5A2-A914-05A6-70FC-F2509DEF9FC5}"/>
              </a:ext>
            </a:extLst>
          </p:cNvPr>
          <p:cNvGrpSpPr/>
          <p:nvPr/>
        </p:nvGrpSpPr>
        <p:grpSpPr>
          <a:xfrm>
            <a:off x="660400" y="1548098"/>
            <a:ext cx="3600000" cy="3600000"/>
            <a:chOff x="7340095" y="1725050"/>
            <a:chExt cx="3600000" cy="3600000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6B3CD962-A4DF-4807-81D5-4328295A2B77}"/>
                </a:ext>
              </a:extLst>
            </p:cNvPr>
            <p:cNvSpPr/>
            <p:nvPr/>
          </p:nvSpPr>
          <p:spPr>
            <a:xfrm>
              <a:off x="7340095" y="1725050"/>
              <a:ext cx="3600000" cy="3600000"/>
            </a:xfrm>
            <a:prstGeom prst="ellipse">
              <a:avLst/>
            </a:pr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" name="Google Shape;491;p46">
              <a:extLst>
                <a:ext uri="{FF2B5EF4-FFF2-40B4-BE49-F238E27FC236}">
                  <a16:creationId xmlns:a16="http://schemas.microsoft.com/office/drawing/2014/main" id="{96921560-0CD5-5DE1-C11C-F94290CA34C6}"/>
                </a:ext>
              </a:extLst>
            </p:cNvPr>
            <p:cNvGrpSpPr/>
            <p:nvPr/>
          </p:nvGrpSpPr>
          <p:grpSpPr>
            <a:xfrm>
              <a:off x="8103196" y="2658732"/>
              <a:ext cx="2068814" cy="1998061"/>
              <a:chOff x="2109925" y="1041250"/>
              <a:chExt cx="427850" cy="535600"/>
            </a:xfrm>
          </p:grpSpPr>
          <p:sp>
            <p:nvSpPr>
              <p:cNvPr id="16" name="Google Shape;492;p46">
                <a:extLst>
                  <a:ext uri="{FF2B5EF4-FFF2-40B4-BE49-F238E27FC236}">
                    <a16:creationId xmlns:a16="http://schemas.microsoft.com/office/drawing/2014/main" id="{BF4A198D-6631-BC23-470F-F5724446F6D7}"/>
                  </a:ext>
                </a:extLst>
              </p:cNvPr>
              <p:cNvSpPr/>
              <p:nvPr/>
            </p:nvSpPr>
            <p:spPr>
              <a:xfrm>
                <a:off x="2262575" y="1041250"/>
                <a:ext cx="275200" cy="263650"/>
              </a:xfrm>
              <a:custGeom>
                <a:avLst/>
                <a:gdLst/>
                <a:ahLst/>
                <a:cxnLst/>
                <a:rect l="l" t="t" r="r" b="b"/>
                <a:pathLst>
                  <a:path w="11008" h="10546" extrusionOk="0">
                    <a:moveTo>
                      <a:pt x="4075" y="0"/>
                    </a:moveTo>
                    <a:lnTo>
                      <a:pt x="1885" y="4554"/>
                    </a:lnTo>
                    <a:lnTo>
                      <a:pt x="1" y="9290"/>
                    </a:lnTo>
                    <a:lnTo>
                      <a:pt x="1" y="10546"/>
                    </a:lnTo>
                    <a:lnTo>
                      <a:pt x="5935" y="10546"/>
                    </a:lnTo>
                    <a:lnTo>
                      <a:pt x="1100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493;p46">
                <a:extLst>
                  <a:ext uri="{FF2B5EF4-FFF2-40B4-BE49-F238E27FC236}">
                    <a16:creationId xmlns:a16="http://schemas.microsoft.com/office/drawing/2014/main" id="{E609CE65-83C7-3EA3-DA4C-283E8C593221}"/>
                  </a:ext>
                </a:extLst>
              </p:cNvPr>
              <p:cNvSpPr/>
              <p:nvPr/>
            </p:nvSpPr>
            <p:spPr>
              <a:xfrm>
                <a:off x="2109925" y="1041250"/>
                <a:ext cx="300125" cy="263625"/>
              </a:xfrm>
              <a:custGeom>
                <a:avLst/>
                <a:gdLst/>
                <a:ahLst/>
                <a:cxnLst/>
                <a:rect l="l" t="t" r="r" b="b"/>
                <a:pathLst>
                  <a:path w="12005" h="10545" extrusionOk="0">
                    <a:moveTo>
                      <a:pt x="0" y="0"/>
                    </a:moveTo>
                    <a:lnTo>
                      <a:pt x="5074" y="10544"/>
                    </a:lnTo>
                    <a:lnTo>
                      <a:pt x="12004" y="10544"/>
                    </a:lnTo>
                    <a:lnTo>
                      <a:pt x="693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494;p46">
                <a:extLst>
                  <a:ext uri="{FF2B5EF4-FFF2-40B4-BE49-F238E27FC236}">
                    <a16:creationId xmlns:a16="http://schemas.microsoft.com/office/drawing/2014/main" id="{F41DFD7E-F3F4-A3AF-C530-9032A1C066CA}"/>
                  </a:ext>
                </a:extLst>
              </p:cNvPr>
              <p:cNvSpPr/>
              <p:nvPr/>
            </p:nvSpPr>
            <p:spPr>
              <a:xfrm>
                <a:off x="2204750" y="1273475"/>
                <a:ext cx="238175" cy="80325"/>
              </a:xfrm>
              <a:custGeom>
                <a:avLst/>
                <a:gdLst/>
                <a:ahLst/>
                <a:cxnLst/>
                <a:rect l="l" t="t" r="r" b="b"/>
                <a:pathLst>
                  <a:path w="9527" h="3213" extrusionOk="0">
                    <a:moveTo>
                      <a:pt x="1" y="1"/>
                    </a:moveTo>
                    <a:lnTo>
                      <a:pt x="1" y="1257"/>
                    </a:lnTo>
                    <a:lnTo>
                      <a:pt x="4135" y="1257"/>
                    </a:lnTo>
                    <a:lnTo>
                      <a:pt x="4135" y="3212"/>
                    </a:lnTo>
                    <a:lnTo>
                      <a:pt x="5391" y="3212"/>
                    </a:lnTo>
                    <a:lnTo>
                      <a:pt x="5391" y="1257"/>
                    </a:lnTo>
                    <a:lnTo>
                      <a:pt x="9526" y="1257"/>
                    </a:lnTo>
                    <a:lnTo>
                      <a:pt x="95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495;p46">
                <a:extLst>
                  <a:ext uri="{FF2B5EF4-FFF2-40B4-BE49-F238E27FC236}">
                    <a16:creationId xmlns:a16="http://schemas.microsoft.com/office/drawing/2014/main" id="{8BF43D33-6485-8758-4D51-FB9FC43BD021}"/>
                  </a:ext>
                </a:extLst>
              </p:cNvPr>
              <p:cNvSpPr/>
              <p:nvPr/>
            </p:nvSpPr>
            <p:spPr>
              <a:xfrm>
                <a:off x="2323825" y="1273475"/>
                <a:ext cx="119100" cy="80325"/>
              </a:xfrm>
              <a:custGeom>
                <a:avLst/>
                <a:gdLst/>
                <a:ahLst/>
                <a:cxnLst/>
                <a:rect l="l" t="t" r="r" b="b"/>
                <a:pathLst>
                  <a:path w="4764" h="3213" extrusionOk="0">
                    <a:moveTo>
                      <a:pt x="1" y="1"/>
                    </a:moveTo>
                    <a:lnTo>
                      <a:pt x="1" y="3212"/>
                    </a:lnTo>
                    <a:lnTo>
                      <a:pt x="628" y="3212"/>
                    </a:lnTo>
                    <a:lnTo>
                      <a:pt x="628" y="1257"/>
                    </a:lnTo>
                    <a:lnTo>
                      <a:pt x="4763" y="1257"/>
                    </a:lnTo>
                    <a:lnTo>
                      <a:pt x="47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496;p46">
                <a:extLst>
                  <a:ext uri="{FF2B5EF4-FFF2-40B4-BE49-F238E27FC236}">
                    <a16:creationId xmlns:a16="http://schemas.microsoft.com/office/drawing/2014/main" id="{AB8886CE-BB9D-72D7-8C49-DE40724C8772}"/>
                  </a:ext>
                </a:extLst>
              </p:cNvPr>
              <p:cNvSpPr/>
              <p:nvPr/>
            </p:nvSpPr>
            <p:spPr>
              <a:xfrm>
                <a:off x="2189375" y="1321100"/>
                <a:ext cx="268925" cy="255750"/>
              </a:xfrm>
              <a:custGeom>
                <a:avLst/>
                <a:gdLst/>
                <a:ahLst/>
                <a:cxnLst/>
                <a:rect l="l" t="t" r="r" b="b"/>
                <a:pathLst>
                  <a:path w="10757" h="10230" extrusionOk="0">
                    <a:moveTo>
                      <a:pt x="5379" y="1"/>
                    </a:moveTo>
                    <a:lnTo>
                      <a:pt x="3716" y="3368"/>
                    </a:lnTo>
                    <a:lnTo>
                      <a:pt x="1" y="3907"/>
                    </a:lnTo>
                    <a:lnTo>
                      <a:pt x="2690" y="6528"/>
                    </a:lnTo>
                    <a:lnTo>
                      <a:pt x="2055" y="10230"/>
                    </a:lnTo>
                    <a:lnTo>
                      <a:pt x="5379" y="8481"/>
                    </a:lnTo>
                    <a:lnTo>
                      <a:pt x="8701" y="10230"/>
                    </a:lnTo>
                    <a:lnTo>
                      <a:pt x="8701" y="10230"/>
                    </a:lnTo>
                    <a:lnTo>
                      <a:pt x="8066" y="6528"/>
                    </a:lnTo>
                    <a:lnTo>
                      <a:pt x="10757" y="3908"/>
                    </a:lnTo>
                    <a:lnTo>
                      <a:pt x="7040" y="3368"/>
                    </a:lnTo>
                    <a:lnTo>
                      <a:pt x="5379" y="1"/>
                    </a:lnTo>
                    <a:close/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" name="Google Shape;497;p46">
                <a:extLst>
                  <a:ext uri="{FF2B5EF4-FFF2-40B4-BE49-F238E27FC236}">
                    <a16:creationId xmlns:a16="http://schemas.microsoft.com/office/drawing/2014/main" id="{8582DFF3-F8F4-6639-58B2-5509DD935C09}"/>
                  </a:ext>
                </a:extLst>
              </p:cNvPr>
              <p:cNvSpPr/>
              <p:nvPr/>
            </p:nvSpPr>
            <p:spPr>
              <a:xfrm>
                <a:off x="2323825" y="1321100"/>
                <a:ext cx="134450" cy="255750"/>
              </a:xfrm>
              <a:custGeom>
                <a:avLst/>
                <a:gdLst/>
                <a:ahLst/>
                <a:cxnLst/>
                <a:rect l="l" t="t" r="r" b="b"/>
                <a:pathLst>
                  <a:path w="5378" h="10230" extrusionOk="0">
                    <a:moveTo>
                      <a:pt x="1" y="1"/>
                    </a:moveTo>
                    <a:lnTo>
                      <a:pt x="1" y="8481"/>
                    </a:lnTo>
                    <a:lnTo>
                      <a:pt x="3323" y="10230"/>
                    </a:lnTo>
                    <a:lnTo>
                      <a:pt x="3323" y="10230"/>
                    </a:lnTo>
                    <a:lnTo>
                      <a:pt x="2688" y="6528"/>
                    </a:lnTo>
                    <a:lnTo>
                      <a:pt x="5377" y="3908"/>
                    </a:lnTo>
                    <a:lnTo>
                      <a:pt x="1662" y="33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3BB058B3-0E9B-ED2D-21F9-9336E965754B}"/>
              </a:ext>
            </a:extLst>
          </p:cNvPr>
          <p:cNvSpPr txBox="1"/>
          <p:nvPr/>
        </p:nvSpPr>
        <p:spPr>
          <a:xfrm>
            <a:off x="4255294" y="2055436"/>
            <a:ext cx="727630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복수전의 서막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플레이어는 복수하기 위해 용병일을 하고 있었고</a:t>
            </a:r>
            <a:r>
              <a:rPr lang="en-US" altLang="ko-KR">
                <a:latin typeface="+mj-ea"/>
                <a:ea typeface="+mj-ea"/>
              </a:rPr>
              <a:t>, </a:t>
            </a:r>
            <a:br>
              <a:rPr lang="en-US" altLang="ko-KR">
                <a:latin typeface="+mj-ea"/>
                <a:ea typeface="+mj-ea"/>
              </a:rPr>
            </a:br>
            <a:r>
              <a:rPr lang="ko-KR" altLang="en-US">
                <a:latin typeface="+mj-ea"/>
                <a:ea typeface="+mj-ea"/>
              </a:rPr>
              <a:t>자신의 복수를 도와줄 용병들을 구한다</a:t>
            </a:r>
            <a:r>
              <a:rPr lang="en-US" altLang="ko-KR">
                <a:latin typeface="+mj-ea"/>
                <a:ea typeface="+mj-ea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헬기를 타고 본부를 점령할 생각으로 본부의 헬기들과 전투를 치른다</a:t>
            </a:r>
            <a:r>
              <a:rPr lang="en-US" altLang="ko-KR">
                <a:latin typeface="+mj-ea"/>
                <a:ea typeface="+mj-ea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모든 적을 암살하고 거점지를 점령할 경우 다음 스테이지로 넘어가며</a:t>
            </a:r>
            <a:br>
              <a:rPr lang="en-US" altLang="ko-KR">
                <a:latin typeface="+mj-ea"/>
                <a:ea typeface="+mj-ea"/>
              </a:rPr>
            </a:br>
            <a:r>
              <a:rPr lang="ko-KR" altLang="en-US">
                <a:latin typeface="+mj-ea"/>
                <a:ea typeface="+mj-ea"/>
              </a:rPr>
              <a:t>실패할 경우 처참한 최후를 맞이한다</a:t>
            </a:r>
            <a:r>
              <a:rPr lang="en-US" altLang="ko-KR">
                <a:latin typeface="+mj-ea"/>
                <a:ea typeface="+mj-ea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4DB71D-364A-DECD-BA8F-99297A8FB5FF}"/>
              </a:ext>
            </a:extLst>
          </p:cNvPr>
          <p:cNvSpPr txBox="1"/>
          <p:nvPr/>
        </p:nvSpPr>
        <p:spPr>
          <a:xfrm>
            <a:off x="660400" y="230703"/>
            <a:ext cx="234695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세부사항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0A99F1-1BF7-CA8C-4204-966F2D90A10B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2" name="Google Shape;496;p46">
            <a:extLst>
              <a:ext uri="{FF2B5EF4-FFF2-40B4-BE49-F238E27FC236}">
                <a16:creationId xmlns:a16="http://schemas.microsoft.com/office/drawing/2014/main" id="{A94D0AFC-7C4D-F5B9-AE7B-5CAD4CCDF7F6}"/>
              </a:ext>
            </a:extLst>
          </p:cNvPr>
          <p:cNvSpPr/>
          <p:nvPr/>
        </p:nvSpPr>
        <p:spPr>
          <a:xfrm>
            <a:off x="2040977" y="3708185"/>
            <a:ext cx="833740" cy="623370"/>
          </a:xfrm>
          <a:custGeom>
            <a:avLst/>
            <a:gdLst/>
            <a:ahLst/>
            <a:cxnLst/>
            <a:rect l="l" t="t" r="r" b="b"/>
            <a:pathLst>
              <a:path w="10757" h="10230" extrusionOk="0">
                <a:moveTo>
                  <a:pt x="5379" y="1"/>
                </a:moveTo>
                <a:lnTo>
                  <a:pt x="3716" y="3368"/>
                </a:lnTo>
                <a:lnTo>
                  <a:pt x="1" y="3907"/>
                </a:lnTo>
                <a:lnTo>
                  <a:pt x="2690" y="6528"/>
                </a:lnTo>
                <a:lnTo>
                  <a:pt x="2055" y="10230"/>
                </a:lnTo>
                <a:lnTo>
                  <a:pt x="5379" y="8481"/>
                </a:lnTo>
                <a:lnTo>
                  <a:pt x="8701" y="10230"/>
                </a:lnTo>
                <a:lnTo>
                  <a:pt x="8701" y="10230"/>
                </a:lnTo>
                <a:lnTo>
                  <a:pt x="8066" y="6528"/>
                </a:lnTo>
                <a:lnTo>
                  <a:pt x="10757" y="3908"/>
                </a:lnTo>
                <a:lnTo>
                  <a:pt x="7040" y="3368"/>
                </a:lnTo>
                <a:lnTo>
                  <a:pt x="5379" y="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4BEE16-588E-F89F-F5CF-75DAB3F8F76C}"/>
              </a:ext>
            </a:extLst>
          </p:cNvPr>
          <p:cNvSpPr txBox="1"/>
          <p:nvPr/>
        </p:nvSpPr>
        <p:spPr>
          <a:xfrm>
            <a:off x="1903402" y="2003053"/>
            <a:ext cx="110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>
                <a:latin typeface="+mj-ea"/>
                <a:ea typeface="+mj-ea"/>
              </a:rPr>
              <a:t>STAGE 1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CC41D599-5F1F-9E46-FF94-D004ADA7E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21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7375C2-6536-D117-0031-CFE41DFFDCEF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 startAt="3"/>
            </a:pPr>
            <a:r>
              <a:rPr lang="ko-KR" altLang="en-US" sz="1800"/>
              <a:t>스토리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322812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CBF3B5A2-A914-05A6-70FC-F2509DEF9FC5}"/>
              </a:ext>
            </a:extLst>
          </p:cNvPr>
          <p:cNvGrpSpPr/>
          <p:nvPr/>
        </p:nvGrpSpPr>
        <p:grpSpPr>
          <a:xfrm>
            <a:off x="660400" y="1548098"/>
            <a:ext cx="3600000" cy="3600000"/>
            <a:chOff x="7340095" y="1725050"/>
            <a:chExt cx="3600000" cy="3600000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6B3CD962-A4DF-4807-81D5-4328295A2B77}"/>
                </a:ext>
              </a:extLst>
            </p:cNvPr>
            <p:cNvSpPr/>
            <p:nvPr/>
          </p:nvSpPr>
          <p:spPr>
            <a:xfrm>
              <a:off x="7340095" y="1725050"/>
              <a:ext cx="3600000" cy="3600000"/>
            </a:xfrm>
            <a:prstGeom prst="ellipse">
              <a:avLst/>
            </a:pr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" name="Google Shape;491;p46">
              <a:extLst>
                <a:ext uri="{FF2B5EF4-FFF2-40B4-BE49-F238E27FC236}">
                  <a16:creationId xmlns:a16="http://schemas.microsoft.com/office/drawing/2014/main" id="{96921560-0CD5-5DE1-C11C-F94290CA34C6}"/>
                </a:ext>
              </a:extLst>
            </p:cNvPr>
            <p:cNvGrpSpPr/>
            <p:nvPr/>
          </p:nvGrpSpPr>
          <p:grpSpPr>
            <a:xfrm>
              <a:off x="8103196" y="2658732"/>
              <a:ext cx="2068814" cy="1998061"/>
              <a:chOff x="2109925" y="1041250"/>
              <a:chExt cx="427850" cy="535600"/>
            </a:xfrm>
          </p:grpSpPr>
          <p:sp>
            <p:nvSpPr>
              <p:cNvPr id="16" name="Google Shape;492;p46">
                <a:extLst>
                  <a:ext uri="{FF2B5EF4-FFF2-40B4-BE49-F238E27FC236}">
                    <a16:creationId xmlns:a16="http://schemas.microsoft.com/office/drawing/2014/main" id="{BF4A198D-6631-BC23-470F-F5724446F6D7}"/>
                  </a:ext>
                </a:extLst>
              </p:cNvPr>
              <p:cNvSpPr/>
              <p:nvPr/>
            </p:nvSpPr>
            <p:spPr>
              <a:xfrm>
                <a:off x="2262575" y="1041250"/>
                <a:ext cx="275200" cy="263650"/>
              </a:xfrm>
              <a:custGeom>
                <a:avLst/>
                <a:gdLst/>
                <a:ahLst/>
                <a:cxnLst/>
                <a:rect l="l" t="t" r="r" b="b"/>
                <a:pathLst>
                  <a:path w="11008" h="10546" extrusionOk="0">
                    <a:moveTo>
                      <a:pt x="4075" y="0"/>
                    </a:moveTo>
                    <a:lnTo>
                      <a:pt x="1885" y="4554"/>
                    </a:lnTo>
                    <a:lnTo>
                      <a:pt x="1" y="9290"/>
                    </a:lnTo>
                    <a:lnTo>
                      <a:pt x="1" y="10546"/>
                    </a:lnTo>
                    <a:lnTo>
                      <a:pt x="5935" y="10546"/>
                    </a:lnTo>
                    <a:lnTo>
                      <a:pt x="1100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493;p46">
                <a:extLst>
                  <a:ext uri="{FF2B5EF4-FFF2-40B4-BE49-F238E27FC236}">
                    <a16:creationId xmlns:a16="http://schemas.microsoft.com/office/drawing/2014/main" id="{E609CE65-83C7-3EA3-DA4C-283E8C593221}"/>
                  </a:ext>
                </a:extLst>
              </p:cNvPr>
              <p:cNvSpPr/>
              <p:nvPr/>
            </p:nvSpPr>
            <p:spPr>
              <a:xfrm>
                <a:off x="2109925" y="1041250"/>
                <a:ext cx="300125" cy="263625"/>
              </a:xfrm>
              <a:custGeom>
                <a:avLst/>
                <a:gdLst/>
                <a:ahLst/>
                <a:cxnLst/>
                <a:rect l="l" t="t" r="r" b="b"/>
                <a:pathLst>
                  <a:path w="12005" h="10545" extrusionOk="0">
                    <a:moveTo>
                      <a:pt x="0" y="0"/>
                    </a:moveTo>
                    <a:lnTo>
                      <a:pt x="5074" y="10544"/>
                    </a:lnTo>
                    <a:lnTo>
                      <a:pt x="12004" y="10544"/>
                    </a:lnTo>
                    <a:lnTo>
                      <a:pt x="693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494;p46">
                <a:extLst>
                  <a:ext uri="{FF2B5EF4-FFF2-40B4-BE49-F238E27FC236}">
                    <a16:creationId xmlns:a16="http://schemas.microsoft.com/office/drawing/2014/main" id="{F41DFD7E-F3F4-A3AF-C530-9032A1C066CA}"/>
                  </a:ext>
                </a:extLst>
              </p:cNvPr>
              <p:cNvSpPr/>
              <p:nvPr/>
            </p:nvSpPr>
            <p:spPr>
              <a:xfrm>
                <a:off x="2204750" y="1273475"/>
                <a:ext cx="238175" cy="80325"/>
              </a:xfrm>
              <a:custGeom>
                <a:avLst/>
                <a:gdLst/>
                <a:ahLst/>
                <a:cxnLst/>
                <a:rect l="l" t="t" r="r" b="b"/>
                <a:pathLst>
                  <a:path w="9527" h="3213" extrusionOk="0">
                    <a:moveTo>
                      <a:pt x="1" y="1"/>
                    </a:moveTo>
                    <a:lnTo>
                      <a:pt x="1" y="1257"/>
                    </a:lnTo>
                    <a:lnTo>
                      <a:pt x="4135" y="1257"/>
                    </a:lnTo>
                    <a:lnTo>
                      <a:pt x="4135" y="3212"/>
                    </a:lnTo>
                    <a:lnTo>
                      <a:pt x="5391" y="3212"/>
                    </a:lnTo>
                    <a:lnTo>
                      <a:pt x="5391" y="1257"/>
                    </a:lnTo>
                    <a:lnTo>
                      <a:pt x="9526" y="1257"/>
                    </a:lnTo>
                    <a:lnTo>
                      <a:pt x="95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495;p46">
                <a:extLst>
                  <a:ext uri="{FF2B5EF4-FFF2-40B4-BE49-F238E27FC236}">
                    <a16:creationId xmlns:a16="http://schemas.microsoft.com/office/drawing/2014/main" id="{8BF43D33-6485-8758-4D51-FB9FC43BD021}"/>
                  </a:ext>
                </a:extLst>
              </p:cNvPr>
              <p:cNvSpPr/>
              <p:nvPr/>
            </p:nvSpPr>
            <p:spPr>
              <a:xfrm>
                <a:off x="2323825" y="1273475"/>
                <a:ext cx="119100" cy="80325"/>
              </a:xfrm>
              <a:custGeom>
                <a:avLst/>
                <a:gdLst/>
                <a:ahLst/>
                <a:cxnLst/>
                <a:rect l="l" t="t" r="r" b="b"/>
                <a:pathLst>
                  <a:path w="4764" h="3213" extrusionOk="0">
                    <a:moveTo>
                      <a:pt x="1" y="1"/>
                    </a:moveTo>
                    <a:lnTo>
                      <a:pt x="1" y="3212"/>
                    </a:lnTo>
                    <a:lnTo>
                      <a:pt x="628" y="3212"/>
                    </a:lnTo>
                    <a:lnTo>
                      <a:pt x="628" y="1257"/>
                    </a:lnTo>
                    <a:lnTo>
                      <a:pt x="4763" y="1257"/>
                    </a:lnTo>
                    <a:lnTo>
                      <a:pt x="47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496;p46">
                <a:extLst>
                  <a:ext uri="{FF2B5EF4-FFF2-40B4-BE49-F238E27FC236}">
                    <a16:creationId xmlns:a16="http://schemas.microsoft.com/office/drawing/2014/main" id="{AB8886CE-BB9D-72D7-8C49-DE40724C8772}"/>
                  </a:ext>
                </a:extLst>
              </p:cNvPr>
              <p:cNvSpPr/>
              <p:nvPr/>
            </p:nvSpPr>
            <p:spPr>
              <a:xfrm>
                <a:off x="2189375" y="1321100"/>
                <a:ext cx="268925" cy="255750"/>
              </a:xfrm>
              <a:custGeom>
                <a:avLst/>
                <a:gdLst/>
                <a:ahLst/>
                <a:cxnLst/>
                <a:rect l="l" t="t" r="r" b="b"/>
                <a:pathLst>
                  <a:path w="10757" h="10230" extrusionOk="0">
                    <a:moveTo>
                      <a:pt x="5379" y="1"/>
                    </a:moveTo>
                    <a:lnTo>
                      <a:pt x="3716" y="3368"/>
                    </a:lnTo>
                    <a:lnTo>
                      <a:pt x="1" y="3907"/>
                    </a:lnTo>
                    <a:lnTo>
                      <a:pt x="2690" y="6528"/>
                    </a:lnTo>
                    <a:lnTo>
                      <a:pt x="2055" y="10230"/>
                    </a:lnTo>
                    <a:lnTo>
                      <a:pt x="5379" y="8481"/>
                    </a:lnTo>
                    <a:lnTo>
                      <a:pt x="8701" y="10230"/>
                    </a:lnTo>
                    <a:lnTo>
                      <a:pt x="8701" y="10230"/>
                    </a:lnTo>
                    <a:lnTo>
                      <a:pt x="8066" y="6528"/>
                    </a:lnTo>
                    <a:lnTo>
                      <a:pt x="10757" y="3908"/>
                    </a:lnTo>
                    <a:lnTo>
                      <a:pt x="7040" y="3368"/>
                    </a:lnTo>
                    <a:lnTo>
                      <a:pt x="5379" y="1"/>
                    </a:lnTo>
                    <a:close/>
                  </a:path>
                </a:pathLst>
              </a:custGeom>
              <a:solidFill>
                <a:srgbClr val="F5E5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" name="Google Shape;497;p46">
                <a:extLst>
                  <a:ext uri="{FF2B5EF4-FFF2-40B4-BE49-F238E27FC236}">
                    <a16:creationId xmlns:a16="http://schemas.microsoft.com/office/drawing/2014/main" id="{8582DFF3-F8F4-6639-58B2-5509DD935C09}"/>
                  </a:ext>
                </a:extLst>
              </p:cNvPr>
              <p:cNvSpPr/>
              <p:nvPr/>
            </p:nvSpPr>
            <p:spPr>
              <a:xfrm>
                <a:off x="2323825" y="1321100"/>
                <a:ext cx="134450" cy="255750"/>
              </a:xfrm>
              <a:custGeom>
                <a:avLst/>
                <a:gdLst/>
                <a:ahLst/>
                <a:cxnLst/>
                <a:rect l="l" t="t" r="r" b="b"/>
                <a:pathLst>
                  <a:path w="5378" h="10230" extrusionOk="0">
                    <a:moveTo>
                      <a:pt x="1" y="1"/>
                    </a:moveTo>
                    <a:lnTo>
                      <a:pt x="1" y="8481"/>
                    </a:lnTo>
                    <a:lnTo>
                      <a:pt x="3323" y="10230"/>
                    </a:lnTo>
                    <a:lnTo>
                      <a:pt x="3323" y="10230"/>
                    </a:lnTo>
                    <a:lnTo>
                      <a:pt x="2688" y="6528"/>
                    </a:lnTo>
                    <a:lnTo>
                      <a:pt x="5377" y="3908"/>
                    </a:lnTo>
                    <a:lnTo>
                      <a:pt x="1662" y="33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5E5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A4DB71D-364A-DECD-BA8F-99297A8FB5FF}"/>
              </a:ext>
            </a:extLst>
          </p:cNvPr>
          <p:cNvSpPr txBox="1"/>
          <p:nvPr/>
        </p:nvSpPr>
        <p:spPr>
          <a:xfrm>
            <a:off x="660400" y="230703"/>
            <a:ext cx="234695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세부사항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0A99F1-1BF7-CA8C-4204-966F2D90A10B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2" name="Google Shape;496;p46">
            <a:extLst>
              <a:ext uri="{FF2B5EF4-FFF2-40B4-BE49-F238E27FC236}">
                <a16:creationId xmlns:a16="http://schemas.microsoft.com/office/drawing/2014/main" id="{A94D0AFC-7C4D-F5B9-AE7B-5CAD4CCDF7F6}"/>
              </a:ext>
            </a:extLst>
          </p:cNvPr>
          <p:cNvSpPr/>
          <p:nvPr/>
        </p:nvSpPr>
        <p:spPr>
          <a:xfrm>
            <a:off x="2040977" y="3708185"/>
            <a:ext cx="833740" cy="623370"/>
          </a:xfrm>
          <a:custGeom>
            <a:avLst/>
            <a:gdLst/>
            <a:ahLst/>
            <a:cxnLst/>
            <a:rect l="l" t="t" r="r" b="b"/>
            <a:pathLst>
              <a:path w="10757" h="10230" extrusionOk="0">
                <a:moveTo>
                  <a:pt x="5379" y="1"/>
                </a:moveTo>
                <a:lnTo>
                  <a:pt x="3716" y="3368"/>
                </a:lnTo>
                <a:lnTo>
                  <a:pt x="1" y="3907"/>
                </a:lnTo>
                <a:lnTo>
                  <a:pt x="2690" y="6528"/>
                </a:lnTo>
                <a:lnTo>
                  <a:pt x="2055" y="10230"/>
                </a:lnTo>
                <a:lnTo>
                  <a:pt x="5379" y="8481"/>
                </a:lnTo>
                <a:lnTo>
                  <a:pt x="8701" y="10230"/>
                </a:lnTo>
                <a:lnTo>
                  <a:pt x="8701" y="10230"/>
                </a:lnTo>
                <a:lnTo>
                  <a:pt x="8066" y="6528"/>
                </a:lnTo>
                <a:lnTo>
                  <a:pt x="10757" y="3908"/>
                </a:lnTo>
                <a:lnTo>
                  <a:pt x="7040" y="3368"/>
                </a:lnTo>
                <a:lnTo>
                  <a:pt x="5379" y="1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4BEE16-588E-F89F-F5CF-75DAB3F8F76C}"/>
              </a:ext>
            </a:extLst>
          </p:cNvPr>
          <p:cNvSpPr txBox="1"/>
          <p:nvPr/>
        </p:nvSpPr>
        <p:spPr>
          <a:xfrm>
            <a:off x="1903402" y="2003053"/>
            <a:ext cx="110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>
                <a:latin typeface="+mj-ea"/>
                <a:ea typeface="+mj-ea"/>
              </a:rPr>
              <a:t>STAGE 2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4E355F-3B9D-4917-F288-9FD1E4AD25FD}"/>
              </a:ext>
            </a:extLst>
          </p:cNvPr>
          <p:cNvSpPr txBox="1"/>
          <p:nvPr/>
        </p:nvSpPr>
        <p:spPr>
          <a:xfrm>
            <a:off x="4255294" y="2055436"/>
            <a:ext cx="727630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복수전의 최후</a:t>
            </a: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용병들과 함께 거점지부터 본부까지 시설을 파괴하며 점령한다</a:t>
            </a:r>
            <a:r>
              <a:rPr lang="en-US" altLang="ko-KR">
                <a:latin typeface="+mj-ea"/>
                <a:ea typeface="+mj-ea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자신과 관련한 모든 자료를 없애고 해당 본부 시설을 파괴 및 총 책임자를 끔찍하게 사살한다</a:t>
            </a:r>
            <a:r>
              <a:rPr lang="en-US" altLang="ko-KR">
                <a:latin typeface="+mj-ea"/>
                <a:ea typeface="+mj-ea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플레이어들의 후방부대에서 아군 </a:t>
            </a:r>
            <a:r>
              <a:rPr lang="en-US" altLang="ko-KR">
                <a:latin typeface="+mj-ea"/>
                <a:ea typeface="+mj-ea"/>
              </a:rPr>
              <a:t>NPC</a:t>
            </a:r>
            <a:r>
              <a:rPr lang="ko-KR" altLang="en-US">
                <a:latin typeface="+mj-ea"/>
                <a:ea typeface="+mj-ea"/>
              </a:rPr>
              <a:t>들이 헬기로 지원을 온다</a:t>
            </a:r>
            <a:r>
              <a:rPr lang="en-US" altLang="ko-KR">
                <a:latin typeface="+mj-ea"/>
                <a:ea typeface="+mj-ea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>
                <a:latin typeface="+mj-ea"/>
                <a:ea typeface="+mj-ea"/>
              </a:rPr>
              <a:t>모든 시설을 파괴하고 거점지를 점령할 경우 해당 게임을 승리하며</a:t>
            </a:r>
            <a:br>
              <a:rPr lang="en-US" altLang="ko-KR">
                <a:latin typeface="+mj-ea"/>
                <a:ea typeface="+mj-ea"/>
              </a:rPr>
            </a:br>
            <a:r>
              <a:rPr lang="ko-KR" altLang="en-US">
                <a:latin typeface="+mj-ea"/>
                <a:ea typeface="+mj-ea"/>
              </a:rPr>
              <a:t>실패할 경우 처참한 최후를 맞이한다</a:t>
            </a:r>
            <a:r>
              <a:rPr lang="en-US" altLang="ko-KR">
                <a:latin typeface="+mj-ea"/>
                <a:ea typeface="+mj-ea"/>
              </a:rPr>
              <a:t>.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EB84E8DF-A54B-D074-8C07-E3D9710C4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22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1AEDEE-0C8B-A13F-B036-F25C09352D29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 startAt="3"/>
            </a:pPr>
            <a:r>
              <a:rPr lang="ko-KR" altLang="en-US" sz="1800"/>
              <a:t>스토리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3634899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A4DB71D-364A-DECD-BA8F-99297A8FB5FF}"/>
              </a:ext>
            </a:extLst>
          </p:cNvPr>
          <p:cNvSpPr txBox="1"/>
          <p:nvPr/>
        </p:nvSpPr>
        <p:spPr>
          <a:xfrm>
            <a:off x="660400" y="230703"/>
            <a:ext cx="234695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세부사항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0A99F1-1BF7-CA8C-4204-966F2D90A10B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EB84E8DF-A54B-D074-8C07-E3D9710C4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23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DFAD36-0039-6644-7182-66F961D7F3D0}"/>
              </a:ext>
            </a:extLst>
          </p:cNvPr>
          <p:cNvSpPr txBox="1"/>
          <p:nvPr/>
        </p:nvSpPr>
        <p:spPr>
          <a:xfrm>
            <a:off x="677941" y="707544"/>
            <a:ext cx="2242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 startAt="4"/>
            </a:pPr>
            <a:r>
              <a:rPr lang="ko-KR" altLang="en-US" sz="1800"/>
              <a:t>스테이지 구성</a:t>
            </a:r>
            <a:endParaRPr lang="en-US" altLang="ko-KR" sz="1800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B90B0C36-023F-0916-FA76-A0972B5E4A44}"/>
              </a:ext>
            </a:extLst>
          </p:cNvPr>
          <p:cNvSpPr/>
          <p:nvPr/>
        </p:nvSpPr>
        <p:spPr>
          <a:xfrm>
            <a:off x="677941" y="1193717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F38471-9B64-DA96-4E2E-6E3293DDE09D}"/>
              </a:ext>
            </a:extLst>
          </p:cNvPr>
          <p:cNvSpPr txBox="1"/>
          <p:nvPr/>
        </p:nvSpPr>
        <p:spPr>
          <a:xfrm>
            <a:off x="560667" y="1615168"/>
            <a:ext cx="11552532" cy="29701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스테이지의 배경은 비가 세차게 오고 낙뢰가 자주 치며 거점지로 향하는 경로에는 높은 산과 강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여러 형태의 나무 등 지형지물들이 존재한다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거점지 주변은 비가 조금만 내리는 황무지 지역이다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헬기는 플레이어와 같은 모델을 사용한다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시작 이후 플레이어가 거점지로 향하는 경로 곳곳에서 매복되어 있던 적 기체가 등장한다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800100" lvl="1" indent="-342900">
              <a:lnSpc>
                <a:spcPts val="700"/>
              </a:lnSpc>
              <a:buFontTx/>
              <a:buChar char="–"/>
            </a:pP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이동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 속도가 높은 헬기 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(10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 매복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342900" indent="-342900">
              <a:lnSpc>
                <a:spcPct val="1500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매복되어있는 적과 전투 중에 거점지로 부터 플레이어를 향해 적 기체가 계속 등장한다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800100" lvl="1" indent="-342900">
              <a:lnSpc>
                <a:spcPts val="1000"/>
              </a:lnSpc>
              <a:buFontTx/>
              <a:buChar char="–"/>
            </a:pPr>
            <a:r>
              <a:rPr lang="ko-KR" altLang="en-US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무조건 방어형 기체 </a:t>
            </a:r>
            <a:r>
              <a:rPr lang="en-US" altLang="ko-KR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</a:t>
            </a:r>
            <a:r>
              <a:rPr lang="en-US" altLang="ko-KR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전열</a:t>
            </a:r>
            <a:r>
              <a:rPr lang="en-US" altLang="ko-KR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와 공격형 기체 </a:t>
            </a:r>
            <a:r>
              <a:rPr lang="en-US" altLang="ko-KR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</a:t>
            </a:r>
            <a:r>
              <a:rPr lang="en-US" altLang="ko-KR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후열</a:t>
            </a:r>
            <a:r>
              <a:rPr lang="en-US" altLang="ko-KR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조합과  스피드형 기체 </a:t>
            </a:r>
            <a:r>
              <a:rPr lang="en-US" altLang="ko-KR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</a:t>
            </a:r>
            <a:r>
              <a:rPr lang="en-US" altLang="ko-KR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전열</a:t>
            </a:r>
            <a:r>
              <a:rPr lang="en-US" altLang="ko-KR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와 공격형 기체 </a:t>
            </a:r>
            <a:r>
              <a:rPr lang="en-US" altLang="ko-KR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</a:t>
            </a:r>
            <a:r>
              <a:rPr lang="en-US" altLang="ko-KR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후열</a:t>
            </a:r>
            <a:r>
              <a:rPr lang="en-US" altLang="ko-KR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조합으로 등장</a:t>
            </a:r>
            <a:endParaRPr lang="en-US" altLang="ko-KR" sz="1700" spc="-15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13" name="표 3">
            <a:extLst>
              <a:ext uri="{FF2B5EF4-FFF2-40B4-BE49-F238E27FC236}">
                <a16:creationId xmlns:a16="http://schemas.microsoft.com/office/drawing/2014/main" id="{5D1EBCB9-5409-DBA0-B44B-4F526C5E59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156224"/>
              </p:ext>
            </p:extLst>
          </p:nvPr>
        </p:nvGraphicFramePr>
        <p:xfrm>
          <a:off x="696000" y="4608707"/>
          <a:ext cx="10800000" cy="18594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7745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2107432385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4071860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적 헬기 정보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방어형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(20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기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스피드형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(25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기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공격형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(15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기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90 + 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25(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보호막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)</a:t>
                      </a:r>
                      <a:endParaRPr lang="ko-KR" altLang="en-US" sz="1800" kern="1200" spc="-15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highlight>
                          <a:srgbClr val="BFDDF8"/>
                        </a:highlight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60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75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기본 공격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데미지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15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특수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회용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유도 미사일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개 발사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15M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30M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전진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7886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A4DB71D-364A-DECD-BA8F-99297A8FB5FF}"/>
              </a:ext>
            </a:extLst>
          </p:cNvPr>
          <p:cNvSpPr txBox="1"/>
          <p:nvPr/>
        </p:nvSpPr>
        <p:spPr>
          <a:xfrm>
            <a:off x="660400" y="230703"/>
            <a:ext cx="234695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세부사항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0A99F1-1BF7-CA8C-4204-966F2D90A10B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EB84E8DF-A54B-D074-8C07-E3D9710C4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24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DFAD36-0039-6644-7182-66F961D7F3D0}"/>
              </a:ext>
            </a:extLst>
          </p:cNvPr>
          <p:cNvSpPr txBox="1"/>
          <p:nvPr/>
        </p:nvSpPr>
        <p:spPr>
          <a:xfrm>
            <a:off x="677941" y="707544"/>
            <a:ext cx="2242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 startAt="4"/>
            </a:pPr>
            <a:r>
              <a:rPr lang="ko-KR" altLang="en-US" sz="1800"/>
              <a:t>스테이지 구성</a:t>
            </a:r>
            <a:endParaRPr lang="en-US" altLang="ko-KR" sz="1800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27F3A4C5-9509-34A6-4CCA-C76BD3A18A77}"/>
              </a:ext>
            </a:extLst>
          </p:cNvPr>
          <p:cNvSpPr/>
          <p:nvPr/>
        </p:nvSpPr>
        <p:spPr>
          <a:xfrm>
            <a:off x="677941" y="1193717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3A6714-CEF5-CFCB-F325-F512FF31E768}"/>
              </a:ext>
            </a:extLst>
          </p:cNvPr>
          <p:cNvSpPr txBox="1"/>
          <p:nvPr/>
        </p:nvSpPr>
        <p:spPr>
          <a:xfrm>
            <a:off x="560667" y="1615168"/>
            <a:ext cx="11552532" cy="2362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 각각의 기체는 기본 공격 데미지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내구도와 특수 능력의 쿨타임 등 기능이 다르다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각각의 기체는 부위 별 내구도가 존재한다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적의 기체 수가 총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 이하거나 모두 처치한 상태에서 거점지를 점령할 경우</a:t>
            </a:r>
            <a:b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거점지 주변에서 아군이 공격할 수 없는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무적 상태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대공포가 등장한다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대공포가 등장한 경우 거점지 내에서 요격을 피해 점령 게이지를 달성해야 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2200" spc="-15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13" name="표 3">
            <a:extLst>
              <a:ext uri="{FF2B5EF4-FFF2-40B4-BE49-F238E27FC236}">
                <a16:creationId xmlns:a16="http://schemas.microsoft.com/office/drawing/2014/main" id="{EF4F19D3-FDBD-7FF9-AE9C-AA58C3FC9A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6829216"/>
              </p:ext>
            </p:extLst>
          </p:nvPr>
        </p:nvGraphicFramePr>
        <p:xfrm>
          <a:off x="696000" y="4351374"/>
          <a:ext cx="10800000" cy="21337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7745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2107432385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4071860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플레이어 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방어형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스피드형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공격형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전체 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 + 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30(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보호막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)</a:t>
                      </a:r>
                      <a:endParaRPr lang="ko-KR" altLang="en-US" sz="1800" kern="1200" spc="-15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highlight>
                          <a:srgbClr val="BFDDF8"/>
                        </a:highlight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60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기본 공격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데미지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15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20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특수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쿨타임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- 2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분</a:t>
                      </a:r>
                      <a:endParaRPr lang="en-US" altLang="ko-KR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초간 내구도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씩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회복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쿨타임 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- 1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분</a:t>
                      </a:r>
                      <a:endParaRPr lang="en-US" altLang="ko-KR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15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초간 최대 이동속도가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쿨타임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– 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분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30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</a:t>
                      </a:r>
                      <a:endParaRPr lang="en-US" altLang="ko-KR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유도 미사일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개 발사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25M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40M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20M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전진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4242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A4DB71D-364A-DECD-BA8F-99297A8FB5FF}"/>
              </a:ext>
            </a:extLst>
          </p:cNvPr>
          <p:cNvSpPr txBox="1"/>
          <p:nvPr/>
        </p:nvSpPr>
        <p:spPr>
          <a:xfrm>
            <a:off x="660400" y="230703"/>
            <a:ext cx="234695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세부사항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0A99F1-1BF7-CA8C-4204-966F2D90A10B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EB84E8DF-A54B-D074-8C07-E3D9710C4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25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DFAD36-0039-6644-7182-66F961D7F3D0}"/>
              </a:ext>
            </a:extLst>
          </p:cNvPr>
          <p:cNvSpPr txBox="1"/>
          <p:nvPr/>
        </p:nvSpPr>
        <p:spPr>
          <a:xfrm>
            <a:off x="677941" y="707544"/>
            <a:ext cx="2242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 startAt="4"/>
            </a:pPr>
            <a:r>
              <a:rPr lang="ko-KR" altLang="en-US" sz="1800"/>
              <a:t>스테이지 구성</a:t>
            </a:r>
            <a:endParaRPr lang="en-US" altLang="ko-KR" sz="1800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27F3A4C5-9509-34A6-4CCA-C76BD3A18A77}"/>
              </a:ext>
            </a:extLst>
          </p:cNvPr>
          <p:cNvSpPr/>
          <p:nvPr/>
        </p:nvSpPr>
        <p:spPr>
          <a:xfrm>
            <a:off x="677941" y="1193717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3A6714-CEF5-CFCB-F325-F512FF31E768}"/>
              </a:ext>
            </a:extLst>
          </p:cNvPr>
          <p:cNvSpPr txBox="1"/>
          <p:nvPr/>
        </p:nvSpPr>
        <p:spPr>
          <a:xfrm>
            <a:off x="560667" y="1615168"/>
            <a:ext cx="11552532" cy="2362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꼬리는 부위 내구도를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50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갖고 있으며 피격 시 전체 내구도가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감소할 때 부위 내구도가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감소한다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꼬리 부위의 내구도가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이하인 경우 꼬리 부분이 부러지는 애니메이션과 </a:t>
            </a:r>
            <a:b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함께 기체 회전 속도가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50%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느려진다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프로펠러는 부위 내구도를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80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갖고 있으며 피격 시 전체 내구도가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감소할 때 부위 내구도가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감소한다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프로펠러 부위의 내구도가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되는 순간 프로펠러가 부서지고 기체는 추락하여 플레이어가 사망한다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5529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A4DB71D-364A-DECD-BA8F-99297A8FB5FF}"/>
              </a:ext>
            </a:extLst>
          </p:cNvPr>
          <p:cNvSpPr txBox="1"/>
          <p:nvPr/>
        </p:nvSpPr>
        <p:spPr>
          <a:xfrm>
            <a:off x="660400" y="230703"/>
            <a:ext cx="234695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세부사항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0A99F1-1BF7-CA8C-4204-966F2D90A10B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EB84E8DF-A54B-D074-8C07-E3D9710C4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26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DFAD36-0039-6644-7182-66F961D7F3D0}"/>
              </a:ext>
            </a:extLst>
          </p:cNvPr>
          <p:cNvSpPr txBox="1"/>
          <p:nvPr/>
        </p:nvSpPr>
        <p:spPr>
          <a:xfrm>
            <a:off x="677941" y="707544"/>
            <a:ext cx="2242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 startAt="4"/>
            </a:pPr>
            <a:r>
              <a:rPr lang="ko-KR" altLang="en-US" sz="1800"/>
              <a:t>스테이지 구성</a:t>
            </a:r>
            <a:endParaRPr lang="en-US" altLang="ko-KR" sz="1800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27F3A4C5-9509-34A6-4CCA-C76BD3A18A77}"/>
              </a:ext>
            </a:extLst>
          </p:cNvPr>
          <p:cNvSpPr/>
          <p:nvPr/>
        </p:nvSpPr>
        <p:spPr>
          <a:xfrm>
            <a:off x="677941" y="1193717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3A6714-CEF5-CFCB-F325-F512FF31E768}"/>
              </a:ext>
            </a:extLst>
          </p:cNvPr>
          <p:cNvSpPr txBox="1"/>
          <p:nvPr/>
        </p:nvSpPr>
        <p:spPr>
          <a:xfrm>
            <a:off x="560667" y="1615168"/>
            <a:ext cx="11552532" cy="27007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머리는 부위 내구도를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50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갖고 있으며 피격 시 전체 내구도가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감소할 때 부위 내구도가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감소한다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머리 부위의 내구도가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이하가 되면 파괴 판정으로 플레이어 기체가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초간 크게 흔들린다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b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이후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조준선이 작동하지 않아 적을 제대로 조준하기 어려워진다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몸체는 부위 내구도를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100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갖고 있으며 피격 시 전체 내구도가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감소할 때 부위 내구도가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감소한다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2200" spc="-15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몸체 부위의 내구도가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60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달성하면 기체가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초간 크게 흔들린다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b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내구도가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이하인 경우 피격 시 데미지를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배로 받는다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0394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A4DB71D-364A-DECD-BA8F-99297A8FB5FF}"/>
              </a:ext>
            </a:extLst>
          </p:cNvPr>
          <p:cNvSpPr txBox="1"/>
          <p:nvPr/>
        </p:nvSpPr>
        <p:spPr>
          <a:xfrm>
            <a:off x="660400" y="230703"/>
            <a:ext cx="234695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세부사항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0A99F1-1BF7-CA8C-4204-966F2D90A10B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EB84E8DF-A54B-D074-8C07-E3D9710C4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27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DFAD36-0039-6644-7182-66F961D7F3D0}"/>
              </a:ext>
            </a:extLst>
          </p:cNvPr>
          <p:cNvSpPr txBox="1"/>
          <p:nvPr/>
        </p:nvSpPr>
        <p:spPr>
          <a:xfrm>
            <a:off x="677941" y="707544"/>
            <a:ext cx="2242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 startAt="4"/>
            </a:pPr>
            <a:r>
              <a:rPr lang="ko-KR" altLang="en-US" sz="1800"/>
              <a:t>스테이지 구성</a:t>
            </a:r>
            <a:endParaRPr lang="en-US" altLang="ko-KR" sz="1800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27F6188-9745-096E-ACF8-D645B19F72CE}"/>
              </a:ext>
            </a:extLst>
          </p:cNvPr>
          <p:cNvSpPr/>
          <p:nvPr/>
        </p:nvSpPr>
        <p:spPr>
          <a:xfrm>
            <a:off x="677941" y="1193717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r>
              <a:rPr lang="ko-KR" altLang="en-US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658B16-0203-5CC8-0FB8-76FD47AABE4B}"/>
              </a:ext>
            </a:extLst>
          </p:cNvPr>
          <p:cNvSpPr txBox="1"/>
          <p:nvPr/>
        </p:nvSpPr>
        <p:spPr>
          <a:xfrm>
            <a:off x="560667" y="1615168"/>
            <a:ext cx="11552532" cy="18312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스테이지의 배경은 시가전의 형태로 높고 낮은 다양한 형태의 폐건물이 존재하나 붕괴 위험으로 폐건물로 들어갈 수 없다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또한 주변 환경은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스테이지와 달리 비가 그치고 모래바람이 몰아치는 황무지 지역이다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모래바람이 부는 관계로 플레이어의 시야 범위가 제한된다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사망 후 부활 시 특수 능력과 보호막이 재충전 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7508E17A-4BA7-811F-D6EA-705821413F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991831"/>
              </p:ext>
            </p:extLst>
          </p:nvPr>
        </p:nvGraphicFramePr>
        <p:xfrm>
          <a:off x="6336933" y="4272548"/>
          <a:ext cx="4951830" cy="21337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7745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플레이어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125 + 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25(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보호막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)</a:t>
                      </a:r>
                      <a:endParaRPr lang="ko-KR" altLang="en-US" sz="1800" kern="1200" spc="-15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highlight>
                          <a:srgbClr val="BFDDF8"/>
                        </a:highlight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기본 공격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데미지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25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특수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회용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–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수류탄</a:t>
                      </a:r>
                      <a:endParaRPr lang="en-US" altLang="ko-KR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원형으로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50M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범위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</a:tbl>
          </a:graphicData>
        </a:graphic>
      </p:graphicFrame>
      <p:pic>
        <p:nvPicPr>
          <p:cNvPr id="13" name="그림 12">
            <a:extLst>
              <a:ext uri="{FF2B5EF4-FFF2-40B4-BE49-F238E27FC236}">
                <a16:creationId xmlns:a16="http://schemas.microsoft.com/office/drawing/2014/main" id="{1AD18593-4802-6315-2E80-49FD673C1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00" y="3446439"/>
            <a:ext cx="4650926" cy="267919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51CBAF1-DC18-5AA0-E1D3-3B98408AC02E}"/>
              </a:ext>
            </a:extLst>
          </p:cNvPr>
          <p:cNvSpPr txBox="1"/>
          <p:nvPr/>
        </p:nvSpPr>
        <p:spPr>
          <a:xfrm>
            <a:off x="660399" y="6125633"/>
            <a:ext cx="3191754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11&gt;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맵 풍경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2751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A4DB71D-364A-DECD-BA8F-99297A8FB5FF}"/>
              </a:ext>
            </a:extLst>
          </p:cNvPr>
          <p:cNvSpPr txBox="1"/>
          <p:nvPr/>
        </p:nvSpPr>
        <p:spPr>
          <a:xfrm>
            <a:off x="660400" y="230703"/>
            <a:ext cx="234695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세부사항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0A99F1-1BF7-CA8C-4204-966F2D90A10B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EB84E8DF-A54B-D074-8C07-E3D9710C4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28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DFAD36-0039-6644-7182-66F961D7F3D0}"/>
              </a:ext>
            </a:extLst>
          </p:cNvPr>
          <p:cNvSpPr txBox="1"/>
          <p:nvPr/>
        </p:nvSpPr>
        <p:spPr>
          <a:xfrm>
            <a:off x="677941" y="707544"/>
            <a:ext cx="2242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 startAt="4"/>
            </a:pPr>
            <a:r>
              <a:rPr lang="ko-KR" altLang="en-US" sz="1800"/>
              <a:t>스테이지 구성</a:t>
            </a:r>
            <a:endParaRPr lang="en-US" altLang="ko-KR" sz="1800" dirty="0"/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B67EF8EE-01DE-C45E-D867-7DE995C85C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6473451"/>
              </p:ext>
            </p:extLst>
          </p:nvPr>
        </p:nvGraphicFramePr>
        <p:xfrm>
          <a:off x="695999" y="4545447"/>
          <a:ext cx="10800001" cy="18594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7745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4386128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  <a:gridCol w="4386128">
                  <a:extLst>
                    <a:ext uri="{9D8B030D-6E8A-4147-A177-3AD203B41FA5}">
                      <a16:colId xmlns:a16="http://schemas.microsoft.com/office/drawing/2014/main" val="4071860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벙커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대공포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150 + 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50(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보호막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)</a:t>
                      </a:r>
                      <a:endParaRPr lang="ko-KR" altLang="en-US" sz="1800" kern="120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80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기본 공격</a:t>
                      </a:r>
                      <a:r>
                        <a:rPr lang="en-US" altLang="ko-KR" b="1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데미지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20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특수능력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내구도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인 경우 폭발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(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원형으로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20M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범위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</a:tbl>
          </a:graphicData>
        </a:graphic>
      </p:graphicFrame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E16DBF7-3095-0449-A622-C24F460326A0}"/>
              </a:ext>
            </a:extLst>
          </p:cNvPr>
          <p:cNvSpPr/>
          <p:nvPr/>
        </p:nvSpPr>
        <p:spPr>
          <a:xfrm>
            <a:off x="677941" y="1193717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r>
              <a:rPr lang="ko-KR" altLang="en-US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19EF0E-DCB3-40BD-6B72-9F6D961A922D}"/>
              </a:ext>
            </a:extLst>
          </p:cNvPr>
          <p:cNvSpPr txBox="1"/>
          <p:nvPr/>
        </p:nvSpPr>
        <p:spPr>
          <a:xfrm>
            <a:off x="560667" y="1615168"/>
            <a:ext cx="11552532" cy="2826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적은 벙커와 대공포로 총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40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시설이 배치되어 있다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800100" lvl="1" indent="-342900">
              <a:lnSpc>
                <a:spcPts val="1000"/>
              </a:lnSpc>
              <a:buFontTx/>
              <a:buChar char="–"/>
            </a:pP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벙커 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(20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 편성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800100" lvl="1" indent="-342900">
              <a:buFontTx/>
              <a:buChar char="–"/>
            </a:pP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대공포 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(20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 편성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벙커는 동서남북 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방향에 대해서 공격을 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800100" lvl="1" indent="-342900">
              <a:lnSpc>
                <a:spcPts val="700"/>
              </a:lnSpc>
              <a:buFontTx/>
              <a:buChar char="–"/>
            </a:pP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공격하는 방향은 처음 동으로 고정되며 이후 시간이 지나면 시계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반시계 방향을 정한 후 공격방향을 바꾼다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800100" lvl="1" indent="-342900">
              <a:lnSpc>
                <a:spcPts val="2500"/>
              </a:lnSpc>
              <a:buFontTx/>
              <a:buChar char="–"/>
            </a:pP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 방향에 대해 나머지 방향은 공격하지 않는다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pc="-15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대공포는 플레이어를 공격하지 않으나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아군의 후방지원의 진입을 위해 파괴해야 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800100" lvl="1" indent="-342900">
              <a:lnSpc>
                <a:spcPts val="0"/>
              </a:lnSpc>
              <a:buFontTx/>
              <a:buChar char="–"/>
            </a:pPr>
            <a:r>
              <a:rPr lang="ko-KR" altLang="en-US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대공포를 파괴하지 않을 경우 후방 지원이 실패해 스토리가 진행되지 않는다</a:t>
            </a:r>
            <a:r>
              <a:rPr lang="en-US" altLang="ko-KR" sz="17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9FF090BF-1200-32B5-21FE-BE9A27FCE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2844" y="1279766"/>
            <a:ext cx="915912" cy="123354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48E93DBC-CDC9-70CD-CAE0-F3B5F902F0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1062" y="1238988"/>
            <a:ext cx="1372080" cy="127432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16C253B-4202-6721-94E0-CB2B712DF731}"/>
              </a:ext>
            </a:extLst>
          </p:cNvPr>
          <p:cNvSpPr txBox="1"/>
          <p:nvPr/>
        </p:nvSpPr>
        <p:spPr>
          <a:xfrm>
            <a:off x="7272844" y="2507534"/>
            <a:ext cx="2695643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12&gt;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대공포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BF2E4AC-A89F-06A5-D82F-766D4AD0AC1C}"/>
              </a:ext>
            </a:extLst>
          </p:cNvPr>
          <p:cNvSpPr txBox="1"/>
          <p:nvPr/>
        </p:nvSpPr>
        <p:spPr>
          <a:xfrm>
            <a:off x="9751062" y="2481011"/>
            <a:ext cx="2695643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13&gt;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벙커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0132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D4AA1C9-5E62-43D2-94D7-AF6398C0C2F3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게임 모드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A1FFFF6-A492-4601-AFF6-499496A70F0A}"/>
              </a:ext>
            </a:extLst>
          </p:cNvPr>
          <p:cNvSpPr txBox="1"/>
          <p:nvPr/>
        </p:nvSpPr>
        <p:spPr>
          <a:xfrm>
            <a:off x="660400" y="694970"/>
            <a:ext cx="9589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Game Mode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C97A96-ACC5-4484-BA51-E826DEF6C800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9A3740C3-069E-4353-9B25-E7B3DE8BAA4D}"/>
              </a:ext>
            </a:extLst>
          </p:cNvPr>
          <p:cNvSpPr/>
          <p:nvPr/>
        </p:nvSpPr>
        <p:spPr>
          <a:xfrm>
            <a:off x="1254397" y="1629000"/>
            <a:ext cx="3600000" cy="3600000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C838D64-4887-4532-897B-22069EC1B706}"/>
              </a:ext>
            </a:extLst>
          </p:cNvPr>
          <p:cNvSpPr txBox="1"/>
          <p:nvPr/>
        </p:nvSpPr>
        <p:spPr>
          <a:xfrm>
            <a:off x="2731116" y="202239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+mj-ea"/>
                <a:ea typeface="+mj-ea"/>
              </a:rPr>
              <a:t>PVP</a:t>
            </a:r>
            <a:endParaRPr lang="ko-KR" altLang="en-US" dirty="0">
              <a:latin typeface="+mj-ea"/>
              <a:ea typeface="+mj-ea"/>
            </a:endParaRPr>
          </a:p>
        </p:txBody>
      </p:sp>
      <p:grpSp>
        <p:nvGrpSpPr>
          <p:cNvPr id="4" name="Google Shape;1759;p69">
            <a:extLst>
              <a:ext uri="{FF2B5EF4-FFF2-40B4-BE49-F238E27FC236}">
                <a16:creationId xmlns:a16="http://schemas.microsoft.com/office/drawing/2014/main" id="{CA94F8DB-1A97-FF64-53D3-563F79A6679F}"/>
              </a:ext>
            </a:extLst>
          </p:cNvPr>
          <p:cNvGrpSpPr/>
          <p:nvPr/>
        </p:nvGrpSpPr>
        <p:grpSpPr>
          <a:xfrm>
            <a:off x="2061115" y="2574889"/>
            <a:ext cx="2068814" cy="1998062"/>
            <a:chOff x="3382845" y="3536796"/>
            <a:chExt cx="418406" cy="477008"/>
          </a:xfrm>
        </p:grpSpPr>
        <p:sp>
          <p:nvSpPr>
            <p:cNvPr id="5" name="Google Shape;1760;p69">
              <a:extLst>
                <a:ext uri="{FF2B5EF4-FFF2-40B4-BE49-F238E27FC236}">
                  <a16:creationId xmlns:a16="http://schemas.microsoft.com/office/drawing/2014/main" id="{CC564DF7-1143-8826-F074-09858C07875A}"/>
                </a:ext>
              </a:extLst>
            </p:cNvPr>
            <p:cNvSpPr/>
            <p:nvPr/>
          </p:nvSpPr>
          <p:spPr>
            <a:xfrm>
              <a:off x="3399188" y="3536796"/>
              <a:ext cx="385674" cy="216950"/>
            </a:xfrm>
            <a:custGeom>
              <a:avLst/>
              <a:gdLst/>
              <a:ahLst/>
              <a:cxnLst/>
              <a:rect l="l" t="t" r="r" b="b"/>
              <a:pathLst>
                <a:path w="17322" h="9744" extrusionOk="0">
                  <a:moveTo>
                    <a:pt x="8662" y="0"/>
                  </a:moveTo>
                  <a:cubicBezTo>
                    <a:pt x="6091" y="0"/>
                    <a:pt x="4038" y="781"/>
                    <a:pt x="2563" y="2322"/>
                  </a:cubicBezTo>
                  <a:cubicBezTo>
                    <a:pt x="1" y="5000"/>
                    <a:pt x="145" y="8975"/>
                    <a:pt x="153" y="9144"/>
                  </a:cubicBezTo>
                  <a:lnTo>
                    <a:pt x="178" y="9744"/>
                  </a:lnTo>
                  <a:lnTo>
                    <a:pt x="17144" y="9744"/>
                  </a:lnTo>
                  <a:lnTo>
                    <a:pt x="17170" y="9144"/>
                  </a:lnTo>
                  <a:cubicBezTo>
                    <a:pt x="17178" y="8976"/>
                    <a:pt x="17321" y="5000"/>
                    <a:pt x="14759" y="2322"/>
                  </a:cubicBezTo>
                  <a:cubicBezTo>
                    <a:pt x="13292" y="789"/>
                    <a:pt x="11254" y="8"/>
                    <a:pt x="8699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1761;p69">
              <a:extLst>
                <a:ext uri="{FF2B5EF4-FFF2-40B4-BE49-F238E27FC236}">
                  <a16:creationId xmlns:a16="http://schemas.microsoft.com/office/drawing/2014/main" id="{61CB7B2A-8696-7B54-1D54-569A650CB1B9}"/>
                </a:ext>
              </a:extLst>
            </p:cNvPr>
            <p:cNvSpPr/>
            <p:nvPr/>
          </p:nvSpPr>
          <p:spPr>
            <a:xfrm>
              <a:off x="3592850" y="3536796"/>
              <a:ext cx="192013" cy="216950"/>
            </a:xfrm>
            <a:custGeom>
              <a:avLst/>
              <a:gdLst/>
              <a:ahLst/>
              <a:cxnLst/>
              <a:rect l="l" t="t" r="r" b="b"/>
              <a:pathLst>
                <a:path w="8624" h="9744" extrusionOk="0">
                  <a:moveTo>
                    <a:pt x="1" y="0"/>
                  </a:moveTo>
                  <a:lnTo>
                    <a:pt x="1" y="9744"/>
                  </a:lnTo>
                  <a:lnTo>
                    <a:pt x="8446" y="9744"/>
                  </a:lnTo>
                  <a:lnTo>
                    <a:pt x="8472" y="9144"/>
                  </a:lnTo>
                  <a:cubicBezTo>
                    <a:pt x="8480" y="8976"/>
                    <a:pt x="8623" y="5000"/>
                    <a:pt x="6061" y="2322"/>
                  </a:cubicBezTo>
                  <a:cubicBezTo>
                    <a:pt x="4594" y="789"/>
                    <a:pt x="2556" y="8"/>
                    <a:pt x="1" y="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1762;p69">
              <a:extLst>
                <a:ext uri="{FF2B5EF4-FFF2-40B4-BE49-F238E27FC236}">
                  <a16:creationId xmlns:a16="http://schemas.microsoft.com/office/drawing/2014/main" id="{829BEB36-03F7-69D3-E585-E8792583DD00}"/>
                </a:ext>
              </a:extLst>
            </p:cNvPr>
            <p:cNvSpPr/>
            <p:nvPr/>
          </p:nvSpPr>
          <p:spPr>
            <a:xfrm>
              <a:off x="3625001" y="3829627"/>
              <a:ext cx="137909" cy="160353"/>
            </a:xfrm>
            <a:custGeom>
              <a:avLst/>
              <a:gdLst/>
              <a:ahLst/>
              <a:cxnLst/>
              <a:rect l="l" t="t" r="r" b="b"/>
              <a:pathLst>
                <a:path w="6194" h="7202" extrusionOk="0">
                  <a:moveTo>
                    <a:pt x="4941" y="0"/>
                  </a:moveTo>
                  <a:cubicBezTo>
                    <a:pt x="4940" y="12"/>
                    <a:pt x="4855" y="1287"/>
                    <a:pt x="4190" y="2676"/>
                  </a:cubicBezTo>
                  <a:cubicBezTo>
                    <a:pt x="3320" y="4496"/>
                    <a:pt x="1910" y="5604"/>
                    <a:pt x="1" y="5968"/>
                  </a:cubicBezTo>
                  <a:lnTo>
                    <a:pt x="235" y="7201"/>
                  </a:lnTo>
                  <a:cubicBezTo>
                    <a:pt x="2527" y="6764"/>
                    <a:pt x="4286" y="5387"/>
                    <a:pt x="5323" y="3218"/>
                  </a:cubicBezTo>
                  <a:cubicBezTo>
                    <a:pt x="6091" y="1611"/>
                    <a:pt x="6189" y="139"/>
                    <a:pt x="6194" y="78"/>
                  </a:cubicBezTo>
                  <a:lnTo>
                    <a:pt x="49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763;p69">
              <a:extLst>
                <a:ext uri="{FF2B5EF4-FFF2-40B4-BE49-F238E27FC236}">
                  <a16:creationId xmlns:a16="http://schemas.microsoft.com/office/drawing/2014/main" id="{99618E42-6565-C205-FA67-39EF090F45A2}"/>
                </a:ext>
              </a:extLst>
            </p:cNvPr>
            <p:cNvSpPr/>
            <p:nvPr/>
          </p:nvSpPr>
          <p:spPr>
            <a:xfrm>
              <a:off x="3421164" y="3829583"/>
              <a:ext cx="137909" cy="160397"/>
            </a:xfrm>
            <a:custGeom>
              <a:avLst/>
              <a:gdLst/>
              <a:ahLst/>
              <a:cxnLst/>
              <a:rect l="l" t="t" r="r" b="b"/>
              <a:pathLst>
                <a:path w="6194" h="7204" extrusionOk="0">
                  <a:moveTo>
                    <a:pt x="1253" y="1"/>
                  </a:moveTo>
                  <a:lnTo>
                    <a:pt x="1" y="80"/>
                  </a:lnTo>
                  <a:cubicBezTo>
                    <a:pt x="4" y="141"/>
                    <a:pt x="102" y="1613"/>
                    <a:pt x="871" y="3220"/>
                  </a:cubicBezTo>
                  <a:cubicBezTo>
                    <a:pt x="1909" y="5389"/>
                    <a:pt x="3667" y="6766"/>
                    <a:pt x="5958" y="7203"/>
                  </a:cubicBezTo>
                  <a:lnTo>
                    <a:pt x="6194" y="5970"/>
                  </a:lnTo>
                  <a:cubicBezTo>
                    <a:pt x="4296" y="5609"/>
                    <a:pt x="2893" y="4513"/>
                    <a:pt x="2021" y="2714"/>
                  </a:cubicBezTo>
                  <a:cubicBezTo>
                    <a:pt x="1346" y="1324"/>
                    <a:pt x="1253" y="14"/>
                    <a:pt x="12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764;p69">
              <a:extLst>
                <a:ext uri="{FF2B5EF4-FFF2-40B4-BE49-F238E27FC236}">
                  <a16:creationId xmlns:a16="http://schemas.microsoft.com/office/drawing/2014/main" id="{468DED93-78C6-95CE-890C-989E563D085E}"/>
                </a:ext>
              </a:extLst>
            </p:cNvPr>
            <p:cNvSpPr/>
            <p:nvPr/>
          </p:nvSpPr>
          <p:spPr>
            <a:xfrm>
              <a:off x="3556736" y="3629107"/>
              <a:ext cx="72272" cy="68732"/>
            </a:xfrm>
            <a:custGeom>
              <a:avLst/>
              <a:gdLst/>
              <a:ahLst/>
              <a:cxnLst/>
              <a:rect l="l" t="t" r="r" b="b"/>
              <a:pathLst>
                <a:path w="3246" h="3087" extrusionOk="0">
                  <a:moveTo>
                    <a:pt x="1623" y="0"/>
                  </a:moveTo>
                  <a:lnTo>
                    <a:pt x="1121" y="1017"/>
                  </a:lnTo>
                  <a:lnTo>
                    <a:pt x="0" y="1180"/>
                  </a:lnTo>
                  <a:lnTo>
                    <a:pt x="812" y="1970"/>
                  </a:lnTo>
                  <a:lnTo>
                    <a:pt x="620" y="3087"/>
                  </a:lnTo>
                  <a:lnTo>
                    <a:pt x="1623" y="2560"/>
                  </a:lnTo>
                  <a:lnTo>
                    <a:pt x="1660" y="2579"/>
                  </a:lnTo>
                  <a:lnTo>
                    <a:pt x="2626" y="3087"/>
                  </a:lnTo>
                  <a:lnTo>
                    <a:pt x="2434" y="1970"/>
                  </a:lnTo>
                  <a:lnTo>
                    <a:pt x="3246" y="1180"/>
                  </a:lnTo>
                  <a:lnTo>
                    <a:pt x="2125" y="1017"/>
                  </a:lnTo>
                  <a:lnTo>
                    <a:pt x="1660" y="77"/>
                  </a:lnTo>
                  <a:lnTo>
                    <a:pt x="1623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765;p69">
              <a:extLst>
                <a:ext uri="{FF2B5EF4-FFF2-40B4-BE49-F238E27FC236}">
                  <a16:creationId xmlns:a16="http://schemas.microsoft.com/office/drawing/2014/main" id="{70D07F29-9D88-AB09-3E0A-768DC67CE02D}"/>
                </a:ext>
              </a:extLst>
            </p:cNvPr>
            <p:cNvSpPr/>
            <p:nvPr/>
          </p:nvSpPr>
          <p:spPr>
            <a:xfrm>
              <a:off x="3382845" y="3725783"/>
              <a:ext cx="418404" cy="139067"/>
            </a:xfrm>
            <a:custGeom>
              <a:avLst/>
              <a:gdLst/>
              <a:ahLst/>
              <a:cxnLst/>
              <a:rect l="l" t="t" r="r" b="b"/>
              <a:pathLst>
                <a:path w="18792" h="6246" extrusionOk="0">
                  <a:moveTo>
                    <a:pt x="0" y="0"/>
                  </a:moveTo>
                  <a:lnTo>
                    <a:pt x="0" y="6245"/>
                  </a:lnTo>
                  <a:lnTo>
                    <a:pt x="2274" y="6245"/>
                  </a:lnTo>
                  <a:lnTo>
                    <a:pt x="3159" y="4485"/>
                  </a:lnTo>
                  <a:lnTo>
                    <a:pt x="15632" y="4485"/>
                  </a:lnTo>
                  <a:lnTo>
                    <a:pt x="16517" y="6245"/>
                  </a:lnTo>
                  <a:lnTo>
                    <a:pt x="18791" y="6245"/>
                  </a:lnTo>
                  <a:lnTo>
                    <a:pt x="1879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766;p69">
              <a:extLst>
                <a:ext uri="{FF2B5EF4-FFF2-40B4-BE49-F238E27FC236}">
                  <a16:creationId xmlns:a16="http://schemas.microsoft.com/office/drawing/2014/main" id="{C429ECA2-A9E5-2C5A-984C-3E32EB23B3EB}"/>
                </a:ext>
              </a:extLst>
            </p:cNvPr>
            <p:cNvSpPr/>
            <p:nvPr/>
          </p:nvSpPr>
          <p:spPr>
            <a:xfrm>
              <a:off x="3542442" y="3942356"/>
              <a:ext cx="99168" cy="71448"/>
            </a:xfrm>
            <a:custGeom>
              <a:avLst/>
              <a:gdLst/>
              <a:ahLst/>
              <a:cxnLst/>
              <a:rect l="l" t="t" r="r" b="b"/>
              <a:pathLst>
                <a:path w="4454" h="3209" extrusionOk="0">
                  <a:moveTo>
                    <a:pt x="0" y="0"/>
                  </a:moveTo>
                  <a:lnTo>
                    <a:pt x="0" y="3209"/>
                  </a:lnTo>
                  <a:lnTo>
                    <a:pt x="4454" y="3209"/>
                  </a:lnTo>
                  <a:lnTo>
                    <a:pt x="44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767;p69">
              <a:extLst>
                <a:ext uri="{FF2B5EF4-FFF2-40B4-BE49-F238E27FC236}">
                  <a16:creationId xmlns:a16="http://schemas.microsoft.com/office/drawing/2014/main" id="{F2272D52-CB18-0DE4-9E58-BA495D4E4D06}"/>
                </a:ext>
              </a:extLst>
            </p:cNvPr>
            <p:cNvSpPr/>
            <p:nvPr/>
          </p:nvSpPr>
          <p:spPr>
            <a:xfrm>
              <a:off x="3592850" y="3942356"/>
              <a:ext cx="48760" cy="71448"/>
            </a:xfrm>
            <a:custGeom>
              <a:avLst/>
              <a:gdLst/>
              <a:ahLst/>
              <a:cxnLst/>
              <a:rect l="l" t="t" r="r" b="b"/>
              <a:pathLst>
                <a:path w="2190" h="3209" extrusionOk="0">
                  <a:moveTo>
                    <a:pt x="1" y="0"/>
                  </a:moveTo>
                  <a:lnTo>
                    <a:pt x="1" y="3209"/>
                  </a:lnTo>
                  <a:lnTo>
                    <a:pt x="2190" y="3209"/>
                  </a:lnTo>
                  <a:lnTo>
                    <a:pt x="21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68;p69">
              <a:extLst>
                <a:ext uri="{FF2B5EF4-FFF2-40B4-BE49-F238E27FC236}">
                  <a16:creationId xmlns:a16="http://schemas.microsoft.com/office/drawing/2014/main" id="{8E02F8AD-AAEA-6CB6-877B-89833939B592}"/>
                </a:ext>
              </a:extLst>
            </p:cNvPr>
            <p:cNvSpPr/>
            <p:nvPr/>
          </p:nvSpPr>
          <p:spPr>
            <a:xfrm>
              <a:off x="3592850" y="3725783"/>
              <a:ext cx="208400" cy="139067"/>
            </a:xfrm>
            <a:custGeom>
              <a:avLst/>
              <a:gdLst/>
              <a:ahLst/>
              <a:cxnLst/>
              <a:rect l="l" t="t" r="r" b="b"/>
              <a:pathLst>
                <a:path w="9360" h="6246" extrusionOk="0">
                  <a:moveTo>
                    <a:pt x="1" y="0"/>
                  </a:moveTo>
                  <a:lnTo>
                    <a:pt x="1" y="4485"/>
                  </a:lnTo>
                  <a:lnTo>
                    <a:pt x="6200" y="4485"/>
                  </a:lnTo>
                  <a:lnTo>
                    <a:pt x="7085" y="6245"/>
                  </a:lnTo>
                  <a:lnTo>
                    <a:pt x="9359" y="6245"/>
                  </a:lnTo>
                  <a:lnTo>
                    <a:pt x="9359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769;p69">
              <a:extLst>
                <a:ext uri="{FF2B5EF4-FFF2-40B4-BE49-F238E27FC236}">
                  <a16:creationId xmlns:a16="http://schemas.microsoft.com/office/drawing/2014/main" id="{53025717-DA61-1C95-32A3-2ECFF3034131}"/>
                </a:ext>
              </a:extLst>
            </p:cNvPr>
            <p:cNvSpPr/>
            <p:nvPr/>
          </p:nvSpPr>
          <p:spPr>
            <a:xfrm>
              <a:off x="3592850" y="3629107"/>
              <a:ext cx="36158" cy="68732"/>
            </a:xfrm>
            <a:custGeom>
              <a:avLst/>
              <a:gdLst/>
              <a:ahLst/>
              <a:cxnLst/>
              <a:rect l="l" t="t" r="r" b="b"/>
              <a:pathLst>
                <a:path w="1624" h="3087" extrusionOk="0">
                  <a:moveTo>
                    <a:pt x="1" y="0"/>
                  </a:moveTo>
                  <a:lnTo>
                    <a:pt x="1" y="2560"/>
                  </a:lnTo>
                  <a:lnTo>
                    <a:pt x="38" y="2579"/>
                  </a:lnTo>
                  <a:lnTo>
                    <a:pt x="1004" y="3087"/>
                  </a:lnTo>
                  <a:lnTo>
                    <a:pt x="812" y="1970"/>
                  </a:lnTo>
                  <a:lnTo>
                    <a:pt x="1624" y="1180"/>
                  </a:lnTo>
                  <a:lnTo>
                    <a:pt x="503" y="1017"/>
                  </a:lnTo>
                  <a:lnTo>
                    <a:pt x="38" y="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474A232-8750-F967-7A86-567937E59EC9}"/>
              </a:ext>
            </a:extLst>
          </p:cNvPr>
          <p:cNvSpPr txBox="1"/>
          <p:nvPr/>
        </p:nvSpPr>
        <p:spPr>
          <a:xfrm>
            <a:off x="11534092" y="6412701"/>
            <a:ext cx="497252" cy="2462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ko-KR" sz="1000" b="1" spc="-150" dirty="0">
                <a:solidFill>
                  <a:schemeClr val="tx1"/>
                </a:solidFill>
                <a:latin typeface="+mj-ea"/>
                <a:ea typeface="+mj-ea"/>
              </a:rPr>
              <a:t>08 / 29</a:t>
            </a:r>
            <a:endParaRPr lang="ko-KR" altLang="en-US" sz="1600" b="1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3EE86D4-B88A-B491-14F4-592F41AEEED6}"/>
              </a:ext>
            </a:extLst>
          </p:cNvPr>
          <p:cNvGrpSpPr/>
          <p:nvPr/>
        </p:nvGrpSpPr>
        <p:grpSpPr>
          <a:xfrm>
            <a:off x="832325" y="1253416"/>
            <a:ext cx="988329" cy="375021"/>
            <a:chOff x="832325" y="1253416"/>
            <a:chExt cx="988329" cy="375021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29635A4-8167-BA3C-E614-EE744E71B5EE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+mj-ea"/>
                  <a:ea typeface="+mj-ea"/>
                </a:rPr>
                <a:t>1)</a:t>
              </a:r>
              <a:endParaRPr lang="ko-KR" altLang="en-US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6ED21F8-D90C-DEF5-6323-F8DB581F11AA}"/>
                </a:ext>
              </a:extLst>
            </p:cNvPr>
            <p:cNvSpPr txBox="1"/>
            <p:nvPr/>
          </p:nvSpPr>
          <p:spPr>
            <a:xfrm>
              <a:off x="1235237" y="1259105"/>
              <a:ext cx="585417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b="1" spc="-150">
                  <a:solidFill>
                    <a:schemeClr val="tx1"/>
                  </a:solidFill>
                  <a:latin typeface="+mj-ea"/>
                  <a:ea typeface="+mj-ea"/>
                </a:rPr>
                <a:t>PVP</a:t>
              </a:r>
              <a:endParaRPr lang="ko-KR" altLang="en-US" sz="36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22AF335-4439-FC78-2C1E-61769F371ACA}"/>
              </a:ext>
            </a:extLst>
          </p:cNvPr>
          <p:cNvSpPr txBox="1"/>
          <p:nvPr/>
        </p:nvSpPr>
        <p:spPr>
          <a:xfrm>
            <a:off x="6426200" y="2226602"/>
            <a:ext cx="51078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+mj-ea"/>
                <a:ea typeface="+mj-ea"/>
              </a:rPr>
              <a:t>플레이어 세력 </a:t>
            </a:r>
            <a:r>
              <a:rPr lang="en-US" altLang="ko-KR" dirty="0">
                <a:latin typeface="+mj-ea"/>
                <a:ea typeface="+mj-ea"/>
              </a:rPr>
              <a:t>vs </a:t>
            </a:r>
            <a:r>
              <a:rPr lang="ko-KR" altLang="en-US" dirty="0">
                <a:latin typeface="+mj-ea"/>
                <a:ea typeface="+mj-ea"/>
              </a:rPr>
              <a:t>플레이어 세력</a:t>
            </a:r>
            <a:endParaRPr lang="en-US" altLang="ko-KR" dirty="0">
              <a:latin typeface="+mj-ea"/>
              <a:ea typeface="+mj-ea"/>
            </a:endParaRPr>
          </a:p>
          <a:p>
            <a:pPr algn="ctr"/>
            <a:endParaRPr lang="en-US" altLang="ko-KR" dirty="0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인원수는 </a:t>
            </a:r>
            <a:r>
              <a:rPr lang="en-US" altLang="ko-KR">
                <a:latin typeface="+mj-ea"/>
                <a:ea typeface="+mj-ea"/>
              </a:rPr>
              <a:t>5 vs 5</a:t>
            </a:r>
            <a:r>
              <a:rPr lang="ko-KR" altLang="en-US">
                <a:latin typeface="+mj-ea"/>
                <a:ea typeface="+mj-ea"/>
              </a:rPr>
              <a:t>로 </a:t>
            </a:r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총 </a:t>
            </a:r>
            <a:r>
              <a:rPr lang="en-US" altLang="ko-KR">
                <a:latin typeface="+mj-ea"/>
                <a:ea typeface="+mj-ea"/>
              </a:rPr>
              <a:t>10</a:t>
            </a:r>
            <a:r>
              <a:rPr lang="ko-KR" altLang="en-US">
                <a:latin typeface="+mj-ea"/>
                <a:ea typeface="+mj-ea"/>
              </a:rPr>
              <a:t>명의 플레이어</a:t>
            </a:r>
            <a:endParaRPr lang="en-US" altLang="ko-KR">
              <a:latin typeface="+mj-ea"/>
              <a:ea typeface="+mj-ea"/>
            </a:endParaRPr>
          </a:p>
          <a:p>
            <a:pPr algn="ctr"/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팀 내 기체들의 조합을 맞춰 상대 팀에 대응해야 한다</a:t>
            </a:r>
            <a:r>
              <a:rPr lang="en-US" altLang="ko-KR">
                <a:latin typeface="+mj-ea"/>
                <a:ea typeface="+mj-ea"/>
              </a:rPr>
              <a:t>.</a:t>
            </a:r>
          </a:p>
          <a:p>
            <a:pPr algn="ctr"/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점령해야 하는 지역을 두고 싸워야 한다</a:t>
            </a:r>
            <a:r>
              <a:rPr lang="en-US" altLang="ko-KR">
                <a:latin typeface="+mj-ea"/>
                <a:ea typeface="+mj-ea"/>
              </a:rPr>
              <a:t>.</a:t>
            </a:r>
            <a:r>
              <a:rPr lang="ko-KR" altLang="en-US">
                <a:latin typeface="+mj-ea"/>
                <a:ea typeface="+mj-ea"/>
              </a:rPr>
              <a:t> </a:t>
            </a:r>
            <a:endParaRPr lang="en-US" altLang="ko-KR" dirty="0">
              <a:latin typeface="+mj-ea"/>
              <a:ea typeface="+mj-ea"/>
            </a:endParaRPr>
          </a:p>
          <a:p>
            <a:pPr algn="ctr"/>
            <a:endParaRPr lang="en-US" altLang="ko-KR" dirty="0">
              <a:latin typeface="+mj-ea"/>
              <a:ea typeface="+mj-ea"/>
            </a:endParaRPr>
          </a:p>
          <a:p>
            <a:pPr algn="ctr"/>
            <a:r>
              <a:rPr lang="ko-KR" altLang="en-US" dirty="0">
                <a:latin typeface="+mj-ea"/>
                <a:ea typeface="+mj-ea"/>
              </a:rPr>
              <a:t>팀 별 </a:t>
            </a:r>
            <a:r>
              <a:rPr lang="ko-KR" altLang="en-US" err="1">
                <a:latin typeface="+mj-ea"/>
                <a:ea typeface="+mj-ea"/>
              </a:rPr>
              <a:t>특수룰</a:t>
            </a:r>
            <a:r>
              <a:rPr lang="ko-KR" altLang="en-US">
                <a:latin typeface="+mj-ea"/>
                <a:ea typeface="+mj-ea"/>
              </a:rPr>
              <a:t> 존재한다</a:t>
            </a:r>
            <a:r>
              <a:rPr lang="en-US" altLang="ko-KR">
                <a:latin typeface="+mj-ea"/>
                <a:ea typeface="+mj-ea"/>
              </a:rPr>
              <a:t>.</a:t>
            </a:r>
          </a:p>
          <a:p>
            <a:pPr algn="ctr"/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격추 혹은 기능 정지 상태의 경우 일정 시간 지나면 </a:t>
            </a:r>
            <a:r>
              <a:rPr lang="en-US" altLang="ko-KR">
                <a:latin typeface="+mj-ea"/>
                <a:ea typeface="+mj-ea"/>
              </a:rPr>
              <a:t>	</a:t>
            </a:r>
            <a:r>
              <a:rPr lang="ko-KR" altLang="en-US">
                <a:latin typeface="+mj-ea"/>
                <a:ea typeface="+mj-ea"/>
              </a:rPr>
              <a:t>리스폰 구역에서 부활하게 된다</a:t>
            </a:r>
            <a:r>
              <a:rPr lang="en-US" altLang="ko-KR">
                <a:latin typeface="+mj-ea"/>
                <a:ea typeface="+mj-ea"/>
              </a:rPr>
              <a:t>.</a:t>
            </a:r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3849E9F-68CA-F97E-F09C-D6425566AA6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73AB980-E389-403E-A46D-C55082E75435}"/>
              </a:ext>
            </a:extLst>
          </p:cNvPr>
          <p:cNvSpPr txBox="1"/>
          <p:nvPr/>
        </p:nvSpPr>
        <p:spPr>
          <a:xfrm>
            <a:off x="5202166" y="3262771"/>
            <a:ext cx="17876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30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중점 연구</a:t>
            </a:r>
            <a:endParaRPr lang="ko-KR" altLang="en-US" sz="3600" spc="-3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C0E3C11-9D6C-087B-D430-237B1A01CDC2}"/>
              </a:ext>
            </a:extLst>
          </p:cNvPr>
          <p:cNvSpPr txBox="1"/>
          <p:nvPr/>
        </p:nvSpPr>
        <p:spPr>
          <a:xfrm>
            <a:off x="5245563" y="2680659"/>
            <a:ext cx="1849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60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Part 3</a:t>
            </a:r>
            <a:endParaRPr lang="ko-KR" altLang="en-US" sz="3200" spc="6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C36B730-3CD0-138F-8B53-7E63798380A5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4C35323D-881A-B9CC-0BF6-FD1837E8ED0D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7B6037B-7012-F471-9285-C066BA88A8D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2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2A71C6D-3FC9-4ACB-8F32-BB5BB9CA652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5202166" y="3262771"/>
            <a:ext cx="17876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300" dirty="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설명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245563" y="2680659"/>
            <a:ext cx="1849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60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Part 1</a:t>
            </a:r>
            <a:endParaRPr lang="ko-KR" altLang="en-US" sz="3200" spc="6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0755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89FB52A4-AFE9-10FA-FE77-D03D18C149DE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8DECA01-504F-47CA-0D00-C3FE772972C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708C2D1-A870-EB5D-7D6E-FC2228C663F2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F81B8C-5F73-AF21-8833-63FF0773D10A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30</a:t>
            </a:fld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2709D0C-3BD8-0EFF-0C9B-655EA9A1A986}"/>
              </a:ext>
            </a:extLst>
          </p:cNvPr>
          <p:cNvGrpSpPr/>
          <p:nvPr/>
        </p:nvGrpSpPr>
        <p:grpSpPr>
          <a:xfrm>
            <a:off x="639464" y="1201479"/>
            <a:ext cx="1951734" cy="467354"/>
            <a:chOff x="832325" y="1253416"/>
            <a:chExt cx="1951734" cy="46735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A239CA9-7538-0A70-C321-4341F719288B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1</a:t>
              </a:r>
              <a:r>
                <a:rPr lang="en-US" altLang="ko-KR" sz="2400">
                  <a:solidFill>
                    <a:schemeClr val="tx1"/>
                  </a:solidFill>
                  <a:latin typeface="+mj-ea"/>
                  <a:ea typeface="+mj-ea"/>
                </a:rPr>
                <a:t>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CFC4D40-3F15-FEBD-A679-BF64A068E650}"/>
                </a:ext>
              </a:extLst>
            </p:cNvPr>
            <p:cNvSpPr txBox="1"/>
            <p:nvPr/>
          </p:nvSpPr>
          <p:spPr>
            <a:xfrm>
              <a:off x="1235237" y="1259105"/>
              <a:ext cx="1548822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서버 이중화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E73712A-56D5-F190-113C-49A30D8554D1}"/>
              </a:ext>
            </a:extLst>
          </p:cNvPr>
          <p:cNvSpPr/>
          <p:nvPr/>
        </p:nvSpPr>
        <p:spPr>
          <a:xfrm>
            <a:off x="776177" y="1672491"/>
            <a:ext cx="11415823" cy="4907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이중화를 통한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HA(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고가용성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구현한다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3429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나눔스퀘어 Bold" panose="020B0600000101010101" pitchFamily="50" charset="-127"/>
              <a:buChar char="‐"/>
              <a:tabLst/>
              <a:defRPr/>
            </a:pPr>
            <a:r>
              <a:rPr kumimoji="0" lang="ko-KR" altLang="en-US" sz="18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각 장애 상황에 대해서 후속조치가 되는 서버를 구현한다</a:t>
            </a:r>
            <a:r>
              <a:rPr kumimoji="0" lang="en-US" altLang="ko-KR" sz="18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</a:t>
            </a:r>
          </a:p>
        </p:txBody>
      </p:sp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F9F2B644-6004-08F3-A7EE-AF7A01A780A2}"/>
              </a:ext>
            </a:extLst>
          </p:cNvPr>
          <p:cNvGraphicFramePr>
            <a:graphicFrameLocks noGrp="1"/>
          </p:cNvGraphicFramePr>
          <p:nvPr/>
        </p:nvGraphicFramePr>
        <p:xfrm>
          <a:off x="523374" y="3110163"/>
          <a:ext cx="11145251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1081">
                  <a:extLst>
                    <a:ext uri="{9D8B030D-6E8A-4147-A177-3AD203B41FA5}">
                      <a16:colId xmlns:a16="http://schemas.microsoft.com/office/drawing/2014/main" val="3837919606"/>
                    </a:ext>
                  </a:extLst>
                </a:gridCol>
                <a:gridCol w="3990803">
                  <a:extLst>
                    <a:ext uri="{9D8B030D-6E8A-4147-A177-3AD203B41FA5}">
                      <a16:colId xmlns:a16="http://schemas.microsoft.com/office/drawing/2014/main" val="1825487979"/>
                    </a:ext>
                  </a:extLst>
                </a:gridCol>
                <a:gridCol w="5073367">
                  <a:extLst>
                    <a:ext uri="{9D8B030D-6E8A-4147-A177-3AD203B41FA5}">
                      <a16:colId xmlns:a16="http://schemas.microsoft.com/office/drawing/2014/main" val="32470902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장애 상황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연출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0290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서비스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프로그램 강제 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자가 복구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102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하드웨어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수동 복구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endParaRPr lang="ko-KR" altLang="en-US" sz="20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0607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네트워크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네트워크 연결 해제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8251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37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89FB52A4-AFE9-10FA-FE77-D03D18C149DE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8DECA01-504F-47CA-0D00-C3FE772972C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708C2D1-A870-EB5D-7D6E-FC2228C663F2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F81B8C-5F73-AF21-8833-63FF0773D10A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31</a:t>
            </a:fld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2709D0C-3BD8-0EFF-0C9B-655EA9A1A986}"/>
              </a:ext>
            </a:extLst>
          </p:cNvPr>
          <p:cNvGrpSpPr/>
          <p:nvPr/>
        </p:nvGrpSpPr>
        <p:grpSpPr>
          <a:xfrm>
            <a:off x="639464" y="1201479"/>
            <a:ext cx="1951734" cy="467354"/>
            <a:chOff x="832325" y="1253416"/>
            <a:chExt cx="1951734" cy="46735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A239CA9-7538-0A70-C321-4341F719288B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1</a:t>
              </a:r>
              <a:r>
                <a:rPr lang="en-US" altLang="ko-KR" sz="2400">
                  <a:solidFill>
                    <a:schemeClr val="tx1"/>
                  </a:solidFill>
                  <a:latin typeface="+mj-ea"/>
                  <a:ea typeface="+mj-ea"/>
                </a:rPr>
                <a:t>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CFC4D40-3F15-FEBD-A679-BF64A068E650}"/>
                </a:ext>
              </a:extLst>
            </p:cNvPr>
            <p:cNvSpPr txBox="1"/>
            <p:nvPr/>
          </p:nvSpPr>
          <p:spPr>
            <a:xfrm>
              <a:off x="1235237" y="1259105"/>
              <a:ext cx="1548822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서버 이중화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E73712A-56D5-F190-113C-49A30D8554D1}"/>
              </a:ext>
            </a:extLst>
          </p:cNvPr>
          <p:cNvSpPr/>
          <p:nvPr/>
        </p:nvSpPr>
        <p:spPr>
          <a:xfrm>
            <a:off x="538480" y="1663144"/>
            <a:ext cx="11415823" cy="4907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기존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서버를 릴레이 서버와 로직 서버로 분리한다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 </a:t>
            </a:r>
            <a:b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</a:b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(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릴레이 서버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: Connection Pool 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역할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/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로직 서버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: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실제 게임 로직 관리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)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로직 서버는 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Active-Standby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구조로 이중화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한다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하나의 서버군은 릴레이 서버 하나와 다수의 로직 서버로 구성되며 </a:t>
            </a:r>
            <a:b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이러한 서버군도 이중화하여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SPOF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없도록 한다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kumimoji="0" lang="en-US" altLang="ko-KR" sz="18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주기적으로 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Actiive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서버와 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Standby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서버는 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Heartbeat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를 주고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받으며 </a:t>
            </a:r>
            <a:b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</a:b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서로 상태를 확인하고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서버간의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데이터를 동기화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한다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Active 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서버가 다운되었을 경우 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Failover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이루어진다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Failover 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이후 다운된 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Active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서버의 장애 이슈 처리와 </a:t>
            </a:r>
            <a:b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복구가 이루어진다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180000" marR="0" lvl="0" indent="3429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나눔스퀘어 Bold" panose="020B0600000101010101" pitchFamily="50" charset="-127"/>
              <a:buChar char="‐"/>
              <a:tabLst/>
              <a:defRPr/>
            </a:pPr>
            <a:endParaRPr kumimoji="0" lang="en-US" altLang="ko-KR" sz="18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684EBB5-12EF-5CE9-F1AE-6BD1F98C8F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5256" y="1145725"/>
            <a:ext cx="3048264" cy="54640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16B2621-CD68-9B85-FA80-CEF64A28BBA1}"/>
              </a:ext>
            </a:extLst>
          </p:cNvPr>
          <p:cNvSpPr txBox="1"/>
          <p:nvPr/>
        </p:nvSpPr>
        <p:spPr>
          <a:xfrm>
            <a:off x="6665048" y="6258154"/>
            <a:ext cx="3749770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14&gt;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서버 이중화 도식화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</p:spTree>
    <p:extLst>
      <p:ext uri="{BB962C8B-B14F-4D97-AF65-F5344CB8AC3E}">
        <p14:creationId xmlns:p14="http://schemas.microsoft.com/office/powerpoint/2010/main" val="2838925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6800001-CB42-EBE4-7B0F-F7FF8698BB3B}"/>
              </a:ext>
            </a:extLst>
          </p:cNvPr>
          <p:cNvSpPr/>
          <p:nvPr/>
        </p:nvSpPr>
        <p:spPr>
          <a:xfrm>
            <a:off x="10104119" y="6566950"/>
            <a:ext cx="2009079" cy="2462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C445E85E-7AD7-1804-F768-DE865E67BB4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025102D-0DD0-3E36-C82C-5BFE243213EF}"/>
              </a:ext>
            </a:extLst>
          </p:cNvPr>
          <p:cNvGrpSpPr/>
          <p:nvPr/>
        </p:nvGrpSpPr>
        <p:grpSpPr>
          <a:xfrm>
            <a:off x="639464" y="1201479"/>
            <a:ext cx="4215174" cy="467354"/>
            <a:chOff x="832325" y="1253416"/>
            <a:chExt cx="4215174" cy="46735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13917F8-0F62-BE68-D4F3-2771B6984406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2)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C890150-5057-8A59-CB4B-9F5133D31C7B}"/>
                </a:ext>
              </a:extLst>
            </p:cNvPr>
            <p:cNvSpPr txBox="1"/>
            <p:nvPr/>
          </p:nvSpPr>
          <p:spPr>
            <a:xfrm>
              <a:off x="1235237" y="1259105"/>
              <a:ext cx="3812262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>
                  <a:solidFill>
                    <a:schemeClr val="tx1"/>
                  </a:solidFill>
                  <a:latin typeface="+mj-ea"/>
                  <a:ea typeface="+mj-ea"/>
                </a:rPr>
                <a:t>광선 추적을 통한 실시간 그림자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29B70943-98F7-F5D0-9401-424C592AA4D5}"/>
              </a:ext>
            </a:extLst>
          </p:cNvPr>
          <p:cNvSpPr txBox="1"/>
          <p:nvPr/>
        </p:nvSpPr>
        <p:spPr>
          <a:xfrm>
            <a:off x="5107300" y="6227381"/>
            <a:ext cx="3859016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15&gt;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레이 트레이싱과 래스터라이제이션 비교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F596F6-8414-CF94-22E3-EDDDAE8C3AFC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B974D-4198-3588-B29E-D70282CF16E2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49B366A4-D985-4E8A-80BC-F2A5080E6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32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36C8328-2B32-94E3-78B9-19ECA43F443E}"/>
              </a:ext>
            </a:extLst>
          </p:cNvPr>
          <p:cNvSpPr/>
          <p:nvPr/>
        </p:nvSpPr>
        <p:spPr>
          <a:xfrm>
            <a:off x="907154" y="1802115"/>
            <a:ext cx="11415823" cy="46077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내 건물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 등 모든 </a:t>
            </a: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오브젝트에 광선 추적을 통한 실시간 그림자를 적용한다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적용 대상의 굴절과 반사광을 계산하여 </a:t>
            </a:r>
            <a:r>
              <a:rPr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래스터라이제이션보다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자연스러운 그래픽을 보이게 한다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움직이는 물체가 건물의 유리나 강가의 물을 지나갈 때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b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유리나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물 표면에 움직이는 물체의 </a:t>
            </a:r>
            <a:r>
              <a:rPr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텍스쳐가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입혀진 상태로 비춰지게 </a:t>
            </a: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한다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F80E52E-7312-7D70-E5A3-88E159061A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76" y="3429000"/>
            <a:ext cx="4061162" cy="318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90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6800001-CB42-EBE4-7B0F-F7FF8698BB3B}"/>
              </a:ext>
            </a:extLst>
          </p:cNvPr>
          <p:cNvSpPr/>
          <p:nvPr/>
        </p:nvSpPr>
        <p:spPr>
          <a:xfrm>
            <a:off x="10104119" y="6566950"/>
            <a:ext cx="2009079" cy="2462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C445E85E-7AD7-1804-F768-DE865E67BB4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025102D-0DD0-3E36-C82C-5BFE243213EF}"/>
              </a:ext>
            </a:extLst>
          </p:cNvPr>
          <p:cNvGrpSpPr/>
          <p:nvPr/>
        </p:nvGrpSpPr>
        <p:grpSpPr>
          <a:xfrm>
            <a:off x="639464" y="1201479"/>
            <a:ext cx="4215174" cy="467354"/>
            <a:chOff x="832325" y="1253416"/>
            <a:chExt cx="4215174" cy="46735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13917F8-0F62-BE68-D4F3-2771B6984406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2)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C890150-5057-8A59-CB4B-9F5133D31C7B}"/>
                </a:ext>
              </a:extLst>
            </p:cNvPr>
            <p:cNvSpPr txBox="1"/>
            <p:nvPr/>
          </p:nvSpPr>
          <p:spPr>
            <a:xfrm>
              <a:off x="1235237" y="1259105"/>
              <a:ext cx="3812262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>
                  <a:solidFill>
                    <a:schemeClr val="tx1"/>
                  </a:solidFill>
                  <a:latin typeface="+mj-ea"/>
                  <a:ea typeface="+mj-ea"/>
                </a:rPr>
                <a:t>광선 추적을 통한 실시간 그림자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5F596F6-8414-CF94-22E3-EDDDAE8C3AFC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B974D-4198-3588-B29E-D70282CF16E2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49B366A4-D985-4E8A-80BC-F2A5080E6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33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36C8328-2B32-94E3-78B9-19ECA43F443E}"/>
              </a:ext>
            </a:extLst>
          </p:cNvPr>
          <p:cNvSpPr/>
          <p:nvPr/>
        </p:nvSpPr>
        <p:spPr>
          <a:xfrm>
            <a:off x="639464" y="1663144"/>
            <a:ext cx="11024434" cy="46077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빛을 추적하기 위해 카메라에서 발사된 광선을 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광선이라 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광선이 다른 물체에 닿지 않고 광원으로 도달하는 경우 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간접광은 없다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 판단하고 계산을 종료한다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광선이 광원으로 도달하는 중 다른 물체에 닿을 경우 그림자에 가려지거나 </a:t>
            </a:r>
            <a:b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반사와 굴절이 되는 과정을 판단하고 계산한다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그림자에 가려져서 생기는 그림자 광선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물체 표면에서 반사로 생기는 반사 광선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b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물체 표면에서 굴절하는 굴절 광선들을 생성한다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위 광선들로 계산하여 계산된 광선들이 물체에 부딪힘 없이 광원에 도달할 때까지 재귀적으로 위 과정을 반복한다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6824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D4AA1C9-5E62-43D2-94D7-AF6398C0C2F3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게임 모드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A1FFFF6-A492-4601-AFF6-499496A70F0A}"/>
              </a:ext>
            </a:extLst>
          </p:cNvPr>
          <p:cNvSpPr txBox="1"/>
          <p:nvPr/>
        </p:nvSpPr>
        <p:spPr>
          <a:xfrm>
            <a:off x="660400" y="694970"/>
            <a:ext cx="9589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Game Mode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C97A96-ACC5-4484-BA51-E826DEF6C800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9A3740C3-069E-4353-9B25-E7B3DE8BAA4D}"/>
              </a:ext>
            </a:extLst>
          </p:cNvPr>
          <p:cNvSpPr/>
          <p:nvPr/>
        </p:nvSpPr>
        <p:spPr>
          <a:xfrm>
            <a:off x="1254397" y="1629000"/>
            <a:ext cx="3600000" cy="3600000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C838D64-4887-4532-897B-22069EC1B706}"/>
              </a:ext>
            </a:extLst>
          </p:cNvPr>
          <p:cNvSpPr txBox="1"/>
          <p:nvPr/>
        </p:nvSpPr>
        <p:spPr>
          <a:xfrm>
            <a:off x="2731116" y="202239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+mj-ea"/>
                <a:ea typeface="+mj-ea"/>
              </a:rPr>
              <a:t>PVP</a:t>
            </a:r>
            <a:endParaRPr lang="ko-KR" altLang="en-US" dirty="0">
              <a:latin typeface="+mj-ea"/>
              <a:ea typeface="+mj-ea"/>
            </a:endParaRPr>
          </a:p>
        </p:txBody>
      </p:sp>
      <p:grpSp>
        <p:nvGrpSpPr>
          <p:cNvPr id="4" name="Google Shape;1759;p69">
            <a:extLst>
              <a:ext uri="{FF2B5EF4-FFF2-40B4-BE49-F238E27FC236}">
                <a16:creationId xmlns:a16="http://schemas.microsoft.com/office/drawing/2014/main" id="{CA94F8DB-1A97-FF64-53D3-563F79A6679F}"/>
              </a:ext>
            </a:extLst>
          </p:cNvPr>
          <p:cNvGrpSpPr/>
          <p:nvPr/>
        </p:nvGrpSpPr>
        <p:grpSpPr>
          <a:xfrm>
            <a:off x="2061115" y="2574889"/>
            <a:ext cx="2068814" cy="1998062"/>
            <a:chOff x="3382845" y="3536796"/>
            <a:chExt cx="418406" cy="477008"/>
          </a:xfrm>
        </p:grpSpPr>
        <p:sp>
          <p:nvSpPr>
            <p:cNvPr id="5" name="Google Shape;1760;p69">
              <a:extLst>
                <a:ext uri="{FF2B5EF4-FFF2-40B4-BE49-F238E27FC236}">
                  <a16:creationId xmlns:a16="http://schemas.microsoft.com/office/drawing/2014/main" id="{CC564DF7-1143-8826-F074-09858C07875A}"/>
                </a:ext>
              </a:extLst>
            </p:cNvPr>
            <p:cNvSpPr/>
            <p:nvPr/>
          </p:nvSpPr>
          <p:spPr>
            <a:xfrm>
              <a:off x="3399188" y="3536796"/>
              <a:ext cx="385674" cy="216950"/>
            </a:xfrm>
            <a:custGeom>
              <a:avLst/>
              <a:gdLst/>
              <a:ahLst/>
              <a:cxnLst/>
              <a:rect l="l" t="t" r="r" b="b"/>
              <a:pathLst>
                <a:path w="17322" h="9744" extrusionOk="0">
                  <a:moveTo>
                    <a:pt x="8662" y="0"/>
                  </a:moveTo>
                  <a:cubicBezTo>
                    <a:pt x="6091" y="0"/>
                    <a:pt x="4038" y="781"/>
                    <a:pt x="2563" y="2322"/>
                  </a:cubicBezTo>
                  <a:cubicBezTo>
                    <a:pt x="1" y="5000"/>
                    <a:pt x="145" y="8975"/>
                    <a:pt x="153" y="9144"/>
                  </a:cubicBezTo>
                  <a:lnTo>
                    <a:pt x="178" y="9744"/>
                  </a:lnTo>
                  <a:lnTo>
                    <a:pt x="17144" y="9744"/>
                  </a:lnTo>
                  <a:lnTo>
                    <a:pt x="17170" y="9144"/>
                  </a:lnTo>
                  <a:cubicBezTo>
                    <a:pt x="17178" y="8976"/>
                    <a:pt x="17321" y="5000"/>
                    <a:pt x="14759" y="2322"/>
                  </a:cubicBezTo>
                  <a:cubicBezTo>
                    <a:pt x="13292" y="789"/>
                    <a:pt x="11254" y="8"/>
                    <a:pt x="8699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1761;p69">
              <a:extLst>
                <a:ext uri="{FF2B5EF4-FFF2-40B4-BE49-F238E27FC236}">
                  <a16:creationId xmlns:a16="http://schemas.microsoft.com/office/drawing/2014/main" id="{61CB7B2A-8696-7B54-1D54-569A650CB1B9}"/>
                </a:ext>
              </a:extLst>
            </p:cNvPr>
            <p:cNvSpPr/>
            <p:nvPr/>
          </p:nvSpPr>
          <p:spPr>
            <a:xfrm>
              <a:off x="3592850" y="3536796"/>
              <a:ext cx="192013" cy="216950"/>
            </a:xfrm>
            <a:custGeom>
              <a:avLst/>
              <a:gdLst/>
              <a:ahLst/>
              <a:cxnLst/>
              <a:rect l="l" t="t" r="r" b="b"/>
              <a:pathLst>
                <a:path w="8624" h="9744" extrusionOk="0">
                  <a:moveTo>
                    <a:pt x="1" y="0"/>
                  </a:moveTo>
                  <a:lnTo>
                    <a:pt x="1" y="9744"/>
                  </a:lnTo>
                  <a:lnTo>
                    <a:pt x="8446" y="9744"/>
                  </a:lnTo>
                  <a:lnTo>
                    <a:pt x="8472" y="9144"/>
                  </a:lnTo>
                  <a:cubicBezTo>
                    <a:pt x="8480" y="8976"/>
                    <a:pt x="8623" y="5000"/>
                    <a:pt x="6061" y="2322"/>
                  </a:cubicBezTo>
                  <a:cubicBezTo>
                    <a:pt x="4594" y="789"/>
                    <a:pt x="2556" y="8"/>
                    <a:pt x="1" y="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1762;p69">
              <a:extLst>
                <a:ext uri="{FF2B5EF4-FFF2-40B4-BE49-F238E27FC236}">
                  <a16:creationId xmlns:a16="http://schemas.microsoft.com/office/drawing/2014/main" id="{829BEB36-03F7-69D3-E585-E8792583DD00}"/>
                </a:ext>
              </a:extLst>
            </p:cNvPr>
            <p:cNvSpPr/>
            <p:nvPr/>
          </p:nvSpPr>
          <p:spPr>
            <a:xfrm>
              <a:off x="3625001" y="3829627"/>
              <a:ext cx="137909" cy="160353"/>
            </a:xfrm>
            <a:custGeom>
              <a:avLst/>
              <a:gdLst/>
              <a:ahLst/>
              <a:cxnLst/>
              <a:rect l="l" t="t" r="r" b="b"/>
              <a:pathLst>
                <a:path w="6194" h="7202" extrusionOk="0">
                  <a:moveTo>
                    <a:pt x="4941" y="0"/>
                  </a:moveTo>
                  <a:cubicBezTo>
                    <a:pt x="4940" y="12"/>
                    <a:pt x="4855" y="1287"/>
                    <a:pt x="4190" y="2676"/>
                  </a:cubicBezTo>
                  <a:cubicBezTo>
                    <a:pt x="3320" y="4496"/>
                    <a:pt x="1910" y="5604"/>
                    <a:pt x="1" y="5968"/>
                  </a:cubicBezTo>
                  <a:lnTo>
                    <a:pt x="235" y="7201"/>
                  </a:lnTo>
                  <a:cubicBezTo>
                    <a:pt x="2527" y="6764"/>
                    <a:pt x="4286" y="5387"/>
                    <a:pt x="5323" y="3218"/>
                  </a:cubicBezTo>
                  <a:cubicBezTo>
                    <a:pt x="6091" y="1611"/>
                    <a:pt x="6189" y="139"/>
                    <a:pt x="6194" y="78"/>
                  </a:cubicBezTo>
                  <a:lnTo>
                    <a:pt x="49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763;p69">
              <a:extLst>
                <a:ext uri="{FF2B5EF4-FFF2-40B4-BE49-F238E27FC236}">
                  <a16:creationId xmlns:a16="http://schemas.microsoft.com/office/drawing/2014/main" id="{99618E42-6565-C205-FA67-39EF090F45A2}"/>
                </a:ext>
              </a:extLst>
            </p:cNvPr>
            <p:cNvSpPr/>
            <p:nvPr/>
          </p:nvSpPr>
          <p:spPr>
            <a:xfrm>
              <a:off x="3421164" y="3829583"/>
              <a:ext cx="137909" cy="160397"/>
            </a:xfrm>
            <a:custGeom>
              <a:avLst/>
              <a:gdLst/>
              <a:ahLst/>
              <a:cxnLst/>
              <a:rect l="l" t="t" r="r" b="b"/>
              <a:pathLst>
                <a:path w="6194" h="7204" extrusionOk="0">
                  <a:moveTo>
                    <a:pt x="1253" y="1"/>
                  </a:moveTo>
                  <a:lnTo>
                    <a:pt x="1" y="80"/>
                  </a:lnTo>
                  <a:cubicBezTo>
                    <a:pt x="4" y="141"/>
                    <a:pt x="102" y="1613"/>
                    <a:pt x="871" y="3220"/>
                  </a:cubicBezTo>
                  <a:cubicBezTo>
                    <a:pt x="1909" y="5389"/>
                    <a:pt x="3667" y="6766"/>
                    <a:pt x="5958" y="7203"/>
                  </a:cubicBezTo>
                  <a:lnTo>
                    <a:pt x="6194" y="5970"/>
                  </a:lnTo>
                  <a:cubicBezTo>
                    <a:pt x="4296" y="5609"/>
                    <a:pt x="2893" y="4513"/>
                    <a:pt x="2021" y="2714"/>
                  </a:cubicBezTo>
                  <a:cubicBezTo>
                    <a:pt x="1346" y="1324"/>
                    <a:pt x="1253" y="14"/>
                    <a:pt x="12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764;p69">
              <a:extLst>
                <a:ext uri="{FF2B5EF4-FFF2-40B4-BE49-F238E27FC236}">
                  <a16:creationId xmlns:a16="http://schemas.microsoft.com/office/drawing/2014/main" id="{468DED93-78C6-95CE-890C-989E563D085E}"/>
                </a:ext>
              </a:extLst>
            </p:cNvPr>
            <p:cNvSpPr/>
            <p:nvPr/>
          </p:nvSpPr>
          <p:spPr>
            <a:xfrm>
              <a:off x="3556736" y="3629107"/>
              <a:ext cx="72272" cy="68732"/>
            </a:xfrm>
            <a:custGeom>
              <a:avLst/>
              <a:gdLst/>
              <a:ahLst/>
              <a:cxnLst/>
              <a:rect l="l" t="t" r="r" b="b"/>
              <a:pathLst>
                <a:path w="3246" h="3087" extrusionOk="0">
                  <a:moveTo>
                    <a:pt x="1623" y="0"/>
                  </a:moveTo>
                  <a:lnTo>
                    <a:pt x="1121" y="1017"/>
                  </a:lnTo>
                  <a:lnTo>
                    <a:pt x="0" y="1180"/>
                  </a:lnTo>
                  <a:lnTo>
                    <a:pt x="812" y="1970"/>
                  </a:lnTo>
                  <a:lnTo>
                    <a:pt x="620" y="3087"/>
                  </a:lnTo>
                  <a:lnTo>
                    <a:pt x="1623" y="2560"/>
                  </a:lnTo>
                  <a:lnTo>
                    <a:pt x="1660" y="2579"/>
                  </a:lnTo>
                  <a:lnTo>
                    <a:pt x="2626" y="3087"/>
                  </a:lnTo>
                  <a:lnTo>
                    <a:pt x="2434" y="1970"/>
                  </a:lnTo>
                  <a:lnTo>
                    <a:pt x="3246" y="1180"/>
                  </a:lnTo>
                  <a:lnTo>
                    <a:pt x="2125" y="1017"/>
                  </a:lnTo>
                  <a:lnTo>
                    <a:pt x="1660" y="77"/>
                  </a:lnTo>
                  <a:lnTo>
                    <a:pt x="1623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765;p69">
              <a:extLst>
                <a:ext uri="{FF2B5EF4-FFF2-40B4-BE49-F238E27FC236}">
                  <a16:creationId xmlns:a16="http://schemas.microsoft.com/office/drawing/2014/main" id="{70D07F29-9D88-AB09-3E0A-768DC67CE02D}"/>
                </a:ext>
              </a:extLst>
            </p:cNvPr>
            <p:cNvSpPr/>
            <p:nvPr/>
          </p:nvSpPr>
          <p:spPr>
            <a:xfrm>
              <a:off x="3382845" y="3725783"/>
              <a:ext cx="418404" cy="139067"/>
            </a:xfrm>
            <a:custGeom>
              <a:avLst/>
              <a:gdLst/>
              <a:ahLst/>
              <a:cxnLst/>
              <a:rect l="l" t="t" r="r" b="b"/>
              <a:pathLst>
                <a:path w="18792" h="6246" extrusionOk="0">
                  <a:moveTo>
                    <a:pt x="0" y="0"/>
                  </a:moveTo>
                  <a:lnTo>
                    <a:pt x="0" y="6245"/>
                  </a:lnTo>
                  <a:lnTo>
                    <a:pt x="2274" y="6245"/>
                  </a:lnTo>
                  <a:lnTo>
                    <a:pt x="3159" y="4485"/>
                  </a:lnTo>
                  <a:lnTo>
                    <a:pt x="15632" y="4485"/>
                  </a:lnTo>
                  <a:lnTo>
                    <a:pt x="16517" y="6245"/>
                  </a:lnTo>
                  <a:lnTo>
                    <a:pt x="18791" y="6245"/>
                  </a:lnTo>
                  <a:lnTo>
                    <a:pt x="1879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766;p69">
              <a:extLst>
                <a:ext uri="{FF2B5EF4-FFF2-40B4-BE49-F238E27FC236}">
                  <a16:creationId xmlns:a16="http://schemas.microsoft.com/office/drawing/2014/main" id="{C429ECA2-A9E5-2C5A-984C-3E32EB23B3EB}"/>
                </a:ext>
              </a:extLst>
            </p:cNvPr>
            <p:cNvSpPr/>
            <p:nvPr/>
          </p:nvSpPr>
          <p:spPr>
            <a:xfrm>
              <a:off x="3542442" y="3942356"/>
              <a:ext cx="99168" cy="71448"/>
            </a:xfrm>
            <a:custGeom>
              <a:avLst/>
              <a:gdLst/>
              <a:ahLst/>
              <a:cxnLst/>
              <a:rect l="l" t="t" r="r" b="b"/>
              <a:pathLst>
                <a:path w="4454" h="3209" extrusionOk="0">
                  <a:moveTo>
                    <a:pt x="0" y="0"/>
                  </a:moveTo>
                  <a:lnTo>
                    <a:pt x="0" y="3209"/>
                  </a:lnTo>
                  <a:lnTo>
                    <a:pt x="4454" y="3209"/>
                  </a:lnTo>
                  <a:lnTo>
                    <a:pt x="44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767;p69">
              <a:extLst>
                <a:ext uri="{FF2B5EF4-FFF2-40B4-BE49-F238E27FC236}">
                  <a16:creationId xmlns:a16="http://schemas.microsoft.com/office/drawing/2014/main" id="{F2272D52-CB18-0DE4-9E58-BA495D4E4D06}"/>
                </a:ext>
              </a:extLst>
            </p:cNvPr>
            <p:cNvSpPr/>
            <p:nvPr/>
          </p:nvSpPr>
          <p:spPr>
            <a:xfrm>
              <a:off x="3592850" y="3942356"/>
              <a:ext cx="48760" cy="71448"/>
            </a:xfrm>
            <a:custGeom>
              <a:avLst/>
              <a:gdLst/>
              <a:ahLst/>
              <a:cxnLst/>
              <a:rect l="l" t="t" r="r" b="b"/>
              <a:pathLst>
                <a:path w="2190" h="3209" extrusionOk="0">
                  <a:moveTo>
                    <a:pt x="1" y="0"/>
                  </a:moveTo>
                  <a:lnTo>
                    <a:pt x="1" y="3209"/>
                  </a:lnTo>
                  <a:lnTo>
                    <a:pt x="2190" y="3209"/>
                  </a:lnTo>
                  <a:lnTo>
                    <a:pt x="21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68;p69">
              <a:extLst>
                <a:ext uri="{FF2B5EF4-FFF2-40B4-BE49-F238E27FC236}">
                  <a16:creationId xmlns:a16="http://schemas.microsoft.com/office/drawing/2014/main" id="{8E02F8AD-AAEA-6CB6-877B-89833939B592}"/>
                </a:ext>
              </a:extLst>
            </p:cNvPr>
            <p:cNvSpPr/>
            <p:nvPr/>
          </p:nvSpPr>
          <p:spPr>
            <a:xfrm>
              <a:off x="3592850" y="3725783"/>
              <a:ext cx="208400" cy="139067"/>
            </a:xfrm>
            <a:custGeom>
              <a:avLst/>
              <a:gdLst/>
              <a:ahLst/>
              <a:cxnLst/>
              <a:rect l="l" t="t" r="r" b="b"/>
              <a:pathLst>
                <a:path w="9360" h="6246" extrusionOk="0">
                  <a:moveTo>
                    <a:pt x="1" y="0"/>
                  </a:moveTo>
                  <a:lnTo>
                    <a:pt x="1" y="4485"/>
                  </a:lnTo>
                  <a:lnTo>
                    <a:pt x="6200" y="4485"/>
                  </a:lnTo>
                  <a:lnTo>
                    <a:pt x="7085" y="6245"/>
                  </a:lnTo>
                  <a:lnTo>
                    <a:pt x="9359" y="6245"/>
                  </a:lnTo>
                  <a:lnTo>
                    <a:pt x="9359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769;p69">
              <a:extLst>
                <a:ext uri="{FF2B5EF4-FFF2-40B4-BE49-F238E27FC236}">
                  <a16:creationId xmlns:a16="http://schemas.microsoft.com/office/drawing/2014/main" id="{53025717-DA61-1C95-32A3-2ECFF3034131}"/>
                </a:ext>
              </a:extLst>
            </p:cNvPr>
            <p:cNvSpPr/>
            <p:nvPr/>
          </p:nvSpPr>
          <p:spPr>
            <a:xfrm>
              <a:off x="3592850" y="3629107"/>
              <a:ext cx="36158" cy="68732"/>
            </a:xfrm>
            <a:custGeom>
              <a:avLst/>
              <a:gdLst/>
              <a:ahLst/>
              <a:cxnLst/>
              <a:rect l="l" t="t" r="r" b="b"/>
              <a:pathLst>
                <a:path w="1624" h="3087" extrusionOk="0">
                  <a:moveTo>
                    <a:pt x="1" y="0"/>
                  </a:moveTo>
                  <a:lnTo>
                    <a:pt x="1" y="2560"/>
                  </a:lnTo>
                  <a:lnTo>
                    <a:pt x="38" y="2579"/>
                  </a:lnTo>
                  <a:lnTo>
                    <a:pt x="1004" y="3087"/>
                  </a:lnTo>
                  <a:lnTo>
                    <a:pt x="812" y="1970"/>
                  </a:lnTo>
                  <a:lnTo>
                    <a:pt x="1624" y="1180"/>
                  </a:lnTo>
                  <a:lnTo>
                    <a:pt x="503" y="1017"/>
                  </a:lnTo>
                  <a:lnTo>
                    <a:pt x="38" y="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474A232-8750-F967-7A86-567937E59EC9}"/>
              </a:ext>
            </a:extLst>
          </p:cNvPr>
          <p:cNvSpPr txBox="1"/>
          <p:nvPr/>
        </p:nvSpPr>
        <p:spPr>
          <a:xfrm>
            <a:off x="11534092" y="6412701"/>
            <a:ext cx="497252" cy="2462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ko-KR" sz="1000" b="1" spc="-150" dirty="0">
                <a:solidFill>
                  <a:schemeClr val="tx1"/>
                </a:solidFill>
                <a:latin typeface="+mj-ea"/>
                <a:ea typeface="+mj-ea"/>
              </a:rPr>
              <a:t>08 / 29</a:t>
            </a:r>
            <a:endParaRPr lang="ko-KR" altLang="en-US" sz="1600" b="1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3EE86D4-B88A-B491-14F4-592F41AEEED6}"/>
              </a:ext>
            </a:extLst>
          </p:cNvPr>
          <p:cNvGrpSpPr/>
          <p:nvPr/>
        </p:nvGrpSpPr>
        <p:grpSpPr>
          <a:xfrm>
            <a:off x="832325" y="1253416"/>
            <a:ext cx="988329" cy="375021"/>
            <a:chOff x="832325" y="1253416"/>
            <a:chExt cx="988329" cy="375021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29635A4-8167-BA3C-E614-EE744E71B5EE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+mj-ea"/>
                  <a:ea typeface="+mj-ea"/>
                </a:rPr>
                <a:t>1)</a:t>
              </a:r>
              <a:endParaRPr lang="ko-KR" altLang="en-US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6ED21F8-D90C-DEF5-6323-F8DB581F11AA}"/>
                </a:ext>
              </a:extLst>
            </p:cNvPr>
            <p:cNvSpPr txBox="1"/>
            <p:nvPr/>
          </p:nvSpPr>
          <p:spPr>
            <a:xfrm>
              <a:off x="1235237" y="1259105"/>
              <a:ext cx="585417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b="1" spc="-150">
                  <a:solidFill>
                    <a:schemeClr val="tx1"/>
                  </a:solidFill>
                  <a:latin typeface="+mj-ea"/>
                  <a:ea typeface="+mj-ea"/>
                </a:rPr>
                <a:t>PVP</a:t>
              </a:r>
              <a:endParaRPr lang="ko-KR" altLang="en-US" sz="36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22AF335-4439-FC78-2C1E-61769F371ACA}"/>
              </a:ext>
            </a:extLst>
          </p:cNvPr>
          <p:cNvSpPr txBox="1"/>
          <p:nvPr/>
        </p:nvSpPr>
        <p:spPr>
          <a:xfrm>
            <a:off x="6426200" y="2226602"/>
            <a:ext cx="51078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+mj-ea"/>
                <a:ea typeface="+mj-ea"/>
              </a:rPr>
              <a:t>플레이어 세력 </a:t>
            </a:r>
            <a:r>
              <a:rPr lang="en-US" altLang="ko-KR" dirty="0">
                <a:latin typeface="+mj-ea"/>
                <a:ea typeface="+mj-ea"/>
              </a:rPr>
              <a:t>vs </a:t>
            </a:r>
            <a:r>
              <a:rPr lang="ko-KR" altLang="en-US" dirty="0">
                <a:latin typeface="+mj-ea"/>
                <a:ea typeface="+mj-ea"/>
              </a:rPr>
              <a:t>플레이어 세력</a:t>
            </a:r>
            <a:endParaRPr lang="en-US" altLang="ko-KR" dirty="0">
              <a:latin typeface="+mj-ea"/>
              <a:ea typeface="+mj-ea"/>
            </a:endParaRPr>
          </a:p>
          <a:p>
            <a:pPr algn="ctr"/>
            <a:endParaRPr lang="en-US" altLang="ko-KR" dirty="0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인원수는 </a:t>
            </a:r>
            <a:r>
              <a:rPr lang="en-US" altLang="ko-KR">
                <a:latin typeface="+mj-ea"/>
                <a:ea typeface="+mj-ea"/>
              </a:rPr>
              <a:t>5 vs 5</a:t>
            </a:r>
            <a:r>
              <a:rPr lang="ko-KR" altLang="en-US">
                <a:latin typeface="+mj-ea"/>
                <a:ea typeface="+mj-ea"/>
              </a:rPr>
              <a:t>로 </a:t>
            </a:r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총 </a:t>
            </a:r>
            <a:r>
              <a:rPr lang="en-US" altLang="ko-KR">
                <a:latin typeface="+mj-ea"/>
                <a:ea typeface="+mj-ea"/>
              </a:rPr>
              <a:t>10</a:t>
            </a:r>
            <a:r>
              <a:rPr lang="ko-KR" altLang="en-US">
                <a:latin typeface="+mj-ea"/>
                <a:ea typeface="+mj-ea"/>
              </a:rPr>
              <a:t>명의 플레이어</a:t>
            </a:r>
            <a:endParaRPr lang="en-US" altLang="ko-KR">
              <a:latin typeface="+mj-ea"/>
              <a:ea typeface="+mj-ea"/>
            </a:endParaRPr>
          </a:p>
          <a:p>
            <a:pPr algn="ctr"/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팀 내 기체들의 조합을 맞춰 상대 팀에 대응해야 한다</a:t>
            </a:r>
            <a:r>
              <a:rPr lang="en-US" altLang="ko-KR">
                <a:latin typeface="+mj-ea"/>
                <a:ea typeface="+mj-ea"/>
              </a:rPr>
              <a:t>.</a:t>
            </a:r>
          </a:p>
          <a:p>
            <a:pPr algn="ctr"/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점령해야 하는 지역을 두고 싸워야 한다</a:t>
            </a:r>
            <a:r>
              <a:rPr lang="en-US" altLang="ko-KR">
                <a:latin typeface="+mj-ea"/>
                <a:ea typeface="+mj-ea"/>
              </a:rPr>
              <a:t>.</a:t>
            </a:r>
            <a:r>
              <a:rPr lang="ko-KR" altLang="en-US">
                <a:latin typeface="+mj-ea"/>
                <a:ea typeface="+mj-ea"/>
              </a:rPr>
              <a:t> </a:t>
            </a:r>
            <a:endParaRPr lang="en-US" altLang="ko-KR" dirty="0">
              <a:latin typeface="+mj-ea"/>
              <a:ea typeface="+mj-ea"/>
            </a:endParaRPr>
          </a:p>
          <a:p>
            <a:pPr algn="ctr"/>
            <a:endParaRPr lang="en-US" altLang="ko-KR" dirty="0">
              <a:latin typeface="+mj-ea"/>
              <a:ea typeface="+mj-ea"/>
            </a:endParaRPr>
          </a:p>
          <a:p>
            <a:pPr algn="ctr"/>
            <a:r>
              <a:rPr lang="ko-KR" altLang="en-US" dirty="0">
                <a:latin typeface="+mj-ea"/>
                <a:ea typeface="+mj-ea"/>
              </a:rPr>
              <a:t>팀 별 </a:t>
            </a:r>
            <a:r>
              <a:rPr lang="ko-KR" altLang="en-US" err="1">
                <a:latin typeface="+mj-ea"/>
                <a:ea typeface="+mj-ea"/>
              </a:rPr>
              <a:t>특수룰</a:t>
            </a:r>
            <a:r>
              <a:rPr lang="ko-KR" altLang="en-US">
                <a:latin typeface="+mj-ea"/>
                <a:ea typeface="+mj-ea"/>
              </a:rPr>
              <a:t> 존재한다</a:t>
            </a:r>
            <a:r>
              <a:rPr lang="en-US" altLang="ko-KR">
                <a:latin typeface="+mj-ea"/>
                <a:ea typeface="+mj-ea"/>
              </a:rPr>
              <a:t>.</a:t>
            </a:r>
          </a:p>
          <a:p>
            <a:pPr algn="ctr"/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격추 혹은 기능 정지 상태의 경우 일정 시간 지나면 </a:t>
            </a:r>
            <a:r>
              <a:rPr lang="en-US" altLang="ko-KR">
                <a:latin typeface="+mj-ea"/>
                <a:ea typeface="+mj-ea"/>
              </a:rPr>
              <a:t>	</a:t>
            </a:r>
            <a:r>
              <a:rPr lang="ko-KR" altLang="en-US">
                <a:latin typeface="+mj-ea"/>
                <a:ea typeface="+mj-ea"/>
              </a:rPr>
              <a:t>리스폰 구역에서 부활하게 된다</a:t>
            </a:r>
            <a:r>
              <a:rPr lang="en-US" altLang="ko-KR">
                <a:latin typeface="+mj-ea"/>
                <a:ea typeface="+mj-ea"/>
              </a:rPr>
              <a:t>.</a:t>
            </a:r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3849E9F-68CA-F97E-F09C-D6425566AA6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73AB980-E389-403E-A46D-C55082E75435}"/>
              </a:ext>
            </a:extLst>
          </p:cNvPr>
          <p:cNvSpPr txBox="1"/>
          <p:nvPr/>
        </p:nvSpPr>
        <p:spPr>
          <a:xfrm>
            <a:off x="5622153" y="3262771"/>
            <a:ext cx="9476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30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출처</a:t>
            </a:r>
            <a:endParaRPr lang="ko-KR" altLang="en-US" sz="3600" spc="-3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C0E3C11-9D6C-087B-D430-237B1A01CDC2}"/>
              </a:ext>
            </a:extLst>
          </p:cNvPr>
          <p:cNvSpPr txBox="1"/>
          <p:nvPr/>
        </p:nvSpPr>
        <p:spPr>
          <a:xfrm>
            <a:off x="5245563" y="2680659"/>
            <a:ext cx="1849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60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Part 4</a:t>
            </a:r>
            <a:endParaRPr lang="ko-KR" altLang="en-US" sz="3200" spc="6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C36B730-3CD0-138F-8B53-7E63798380A5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4C35323D-881A-B9CC-0BF6-FD1837E8ED0D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7B6037B-7012-F471-9285-C066BA88A8D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0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5997992-439C-F07E-2376-FBEDF3405A1F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677EC355-419A-F0F8-D1E8-3D1680290DE8}"/>
              </a:ext>
            </a:extLst>
          </p:cNvPr>
          <p:cNvSpPr/>
          <p:nvPr/>
        </p:nvSpPr>
        <p:spPr>
          <a:xfrm>
            <a:off x="1136970" y="1608335"/>
            <a:ext cx="9918060" cy="479797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9B61AA1-F8B8-8F7C-5E16-2B27FA1220E8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0B27BA0-BDDF-7B60-F182-9AA25FA672E6}"/>
              </a:ext>
            </a:extLst>
          </p:cNvPr>
          <p:cNvSpPr txBox="1"/>
          <p:nvPr/>
        </p:nvSpPr>
        <p:spPr>
          <a:xfrm>
            <a:off x="1136970" y="1621698"/>
            <a:ext cx="4959019" cy="486594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04: </a:t>
            </a:r>
            <a:r>
              <a:rPr lang="ko-KR" altLang="en-US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1_</a:t>
            </a:r>
            <a:r>
              <a:rPr lang="ko-KR" altLang="en-US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 </a:t>
            </a:r>
            <a:r>
              <a:rPr lang="ko-KR" altLang="en-US" sz="11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비행 화면 예시</a:t>
            </a:r>
            <a:endParaRPr lang="en-US" altLang="ko-KR" sz="1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https://www.youtube.com/watch?v=Vx2X-p3uM6A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05: </a:t>
            </a:r>
            <a:r>
              <a:rPr lang="ko-KR" altLang="en-US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2_ 1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맵 예시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자체 제작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1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08: </a:t>
            </a:r>
            <a:r>
              <a:rPr lang="ko-KR" altLang="en-US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3_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부위 별 손상 및 파괴 표시 예시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  <a:p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https://donghwa-kim.github.io/SelectiveSearch.html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4_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배틀 필드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인 게임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https://www.youtube.com/watch?v=7zZXX_nQCTw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12: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5_ WORLD OF WARPLANES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인 게임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https://www.youtube.com/watch?v=mg9yU5W5kxc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14: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6_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헬기에게 공격 시 게임 화면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(Battle Field 4)</a:t>
            </a:r>
          </a:p>
          <a:p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https://www.youtube.com/watch?v=8R1XFU8ecEM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14: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7_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지정한 지역에 폭탄을 떨어뜨리는 게임 화면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(World of Warplanes)</a:t>
            </a:r>
          </a:p>
          <a:p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https://www.youtube.com/watch?v=Cj8kp11kQUA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16: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8_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https://www.youtube.com/watch?v=lol70WbRs2c&amp;t=347s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17: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9_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https://www.youtube.com/watch?v=XIuvo6OOzJg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F71935-BC04-5F64-A366-86A16B2969CC}"/>
              </a:ext>
            </a:extLst>
          </p:cNvPr>
          <p:cNvSpPr txBox="1"/>
          <p:nvPr/>
        </p:nvSpPr>
        <p:spPr>
          <a:xfrm>
            <a:off x="6095989" y="2061823"/>
            <a:ext cx="4959028" cy="39857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18: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10_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사용하는 키보드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표시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https://dpg.danawa.com/bbs/view?boardSeq=244&amp;listSeq=4044271&amp;past=Y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26: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11_ 2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맵 풍경 예시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https://news.mt.co.kr/mtview.php?no=2012010917308124842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27: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12_ 2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대공포 예시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https://namu.wiki/w/%EB%AF%B8%EC%82%AC%EC%9D%BC%20%ED%8F%AC%ED%83%91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27: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13_ 2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벙커 예시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https://namu.wiki/w/%EB%B2%99%EC%BB%A4(%EC%8A%A4%ED%83%80%ED%81%AC%EB%9E%98%ED%94%84%ED%8A%B8%20%EC%8B%9C%EB%A6%AC%EC%A6%88)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14_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이중화 도식 예시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https://www.ncloud24.com/goods/marketplace/ha_double-take.php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31: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15_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레이 트레이싱과 래스터라이제이션 비교 예시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  <a:p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https://developer.nvidia.com/ko-kr/blog/%ED%8C%A8%EC%8A%A4-%ED%8A%B8%EB%A0%88%EC%9D%B4%EC%8B%B1%EC%9D%B4%EB%9E%80/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65D0106E-C51A-2F74-F1D3-04827AED206A}"/>
              </a:ext>
            </a:extLst>
          </p:cNvPr>
          <p:cNvCxnSpPr>
            <a:cxnSpLocks/>
          </p:cNvCxnSpPr>
          <p:nvPr/>
        </p:nvCxnSpPr>
        <p:spPr>
          <a:xfrm flipH="1" flipV="1">
            <a:off x="6095989" y="1867711"/>
            <a:ext cx="11" cy="4242084"/>
          </a:xfrm>
          <a:prstGeom prst="line">
            <a:avLst/>
          </a:prstGeom>
          <a:ln w="28575">
            <a:solidFill>
              <a:srgbClr val="396E9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A903BC73-12D2-A8AE-09E6-6E8D1066A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35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5E287E-E67E-A2C8-0196-DFFCE69E5F55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출처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0115B2-B518-4910-79D5-DEFA769046FC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4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1923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635ED1-ED7F-42FF-BBC4-E015AAC1D1A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" y="0"/>
            <a:ext cx="12190326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E00438A-FA4D-4AC6-AD9E-C18057FDD8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A48078-82E0-46B0-BFB6-AC766ABB0F40}"/>
              </a:ext>
            </a:extLst>
          </p:cNvPr>
          <p:cNvSpPr txBox="1"/>
          <p:nvPr/>
        </p:nvSpPr>
        <p:spPr>
          <a:xfrm>
            <a:off x="4362480" y="3034175"/>
            <a:ext cx="34670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</a:rPr>
              <a:t>THANK</a:t>
            </a:r>
            <a:r>
              <a:rPr lang="ko-KR" altLang="en-US" sz="4400" dirty="0">
                <a:solidFill>
                  <a:schemeClr val="bg1"/>
                </a:solidFill>
              </a:rPr>
              <a:t> </a:t>
            </a:r>
            <a:r>
              <a:rPr lang="en-US" altLang="ko-KR" sz="4400" dirty="0">
                <a:solidFill>
                  <a:schemeClr val="bg1"/>
                </a:solidFill>
              </a:rPr>
              <a:t>YOU</a:t>
            </a:r>
            <a:endParaRPr lang="ko-KR" alt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949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237129-BC3D-F0A4-8795-833175E4D727}"/>
              </a:ext>
            </a:extLst>
          </p:cNvPr>
          <p:cNvSpPr txBox="1"/>
          <p:nvPr/>
        </p:nvSpPr>
        <p:spPr>
          <a:xfrm>
            <a:off x="50675" y="5137038"/>
            <a:ext cx="1209064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dirty="0"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공중전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 </a:t>
            </a:r>
            <a:r>
              <a:rPr lang="ko-KR" altLang="en-US" sz="2200" dirty="0"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지상전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즐길 수 있는 게임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다른 플레이어들과 함께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 안에 적 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모두 처치하고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거점 지역을 점령하는 멀티 게임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868675" y="4803763"/>
            <a:ext cx="6454648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 algn="ctr"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1&gt; 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게임 화면 예시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(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Battle Field 4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)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FF1C0D4-4C97-8F08-970C-028D1F2AE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675" y="1377076"/>
            <a:ext cx="6454648" cy="34258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936AA5D-501B-33FF-C137-6C86AB723870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E02643-99E1-591D-68DF-9D86E73E1423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4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dirty="0"/>
              <a:t>1) </a:t>
            </a:r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정보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358260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>
            <a:cxnSpLocks/>
          </p:cNvCxnSpPr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CEB22EE3-8D9F-A3A6-AB02-A8FE67E71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77" y="1839081"/>
            <a:ext cx="6105296" cy="406234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60FD7A4-4046-3ADD-9C50-7CED9E6A07AF}"/>
                  </a:ext>
                </a:extLst>
              </p:cNvPr>
              <p:cNvSpPr txBox="1"/>
              <p:nvPr/>
            </p:nvSpPr>
            <p:spPr>
              <a:xfrm>
                <a:off x="7075436" y="2151995"/>
                <a:ext cx="5231726" cy="36009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1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스테이지 당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1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개의 맵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총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2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개의 스테이지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  <a:p>
                <a:pPr marL="342900" marR="0" lvl="0" indent="34290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나눔스퀘어 Bold" panose="020B0600000101010101" pitchFamily="50" charset="-127"/>
                  <a:buChar char="‐"/>
                  <a:tabLst/>
                  <a:defRPr/>
                </a:pP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1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스테이지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: 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산악 지형</a:t>
                </a:r>
                <a:endPara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  <a:cs typeface="+mn-cs"/>
                </a:endParaRPr>
              </a:p>
              <a:p>
                <a:pPr marL="342900" marR="0" lvl="0" indent="34290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나눔스퀘어 Bold" panose="020B0600000101010101" pitchFamily="50" charset="-127"/>
                  <a:buChar char="‐"/>
                  <a:tabLst/>
                  <a:defRPr/>
                </a:pP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2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스테이지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: 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폐건물이 많은 평지 지형</a:t>
                </a: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50</m:t>
                        </m:r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𝑘𝑚</m:t>
                        </m:r>
                      </m:e>
                      <m:sup>
                        <m:r>
                          <a:rPr lang="en-US" altLang="ko-KR" sz="200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sz="200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의 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크기</a:t>
                </a: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약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500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개의 오브젝트들이 존재</a:t>
                </a: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플레이어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헬기 기체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군인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총알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(2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종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),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 수류탄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미사일</a:t>
                </a:r>
                <a:endParaRPr lang="en-US" altLang="ko-KR" dirty="0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전투 시설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벙커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대공포 등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장애물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나무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 err="1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폐건물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 등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60FD7A4-4046-3ADD-9C50-7CED9E6A07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75436" y="2151995"/>
                <a:ext cx="5231726" cy="3600986"/>
              </a:xfrm>
              <a:prstGeom prst="rect">
                <a:avLst/>
              </a:prstGeom>
              <a:blipFill>
                <a:blip r:embed="rId3"/>
                <a:stretch>
                  <a:fillRect l="-1049" t="-846" b="-186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432FB711-031D-C362-CB9D-041C2406B723}"/>
              </a:ext>
            </a:extLst>
          </p:cNvPr>
          <p:cNvSpPr txBox="1"/>
          <p:nvPr/>
        </p:nvSpPr>
        <p:spPr>
          <a:xfrm>
            <a:off x="776177" y="5901421"/>
            <a:ext cx="215345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2&gt; 1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스테이지 맵 예시</a:t>
            </a:r>
            <a:endParaRPr lang="en-US" altLang="ko-KR" sz="1200" b="1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3E128323-6AC6-1192-BFE6-57199E1F5D28}"/>
              </a:ext>
            </a:extLst>
          </p:cNvPr>
          <p:cNvSpPr/>
          <p:nvPr/>
        </p:nvSpPr>
        <p:spPr>
          <a:xfrm rot="20018767">
            <a:off x="1702385" y="1950269"/>
            <a:ext cx="1279010" cy="767838"/>
          </a:xfrm>
          <a:prstGeom prst="ellipse">
            <a:avLst/>
          </a:prstGeom>
          <a:solidFill>
            <a:srgbClr val="FF5050">
              <a:alpha val="15686"/>
            </a:srgbClr>
          </a:solidFill>
          <a:ln w="38100"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6C3EAB-E926-7B83-D1F7-E7FA0D6A413B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FFDAB1-AC3D-C799-5286-DB447D8430F8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FED2BE04-8AA1-B4A6-05C0-C8C01D767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5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10E35B9-AB3D-1786-28B9-91205D83EAD4}"/>
              </a:ext>
            </a:extLst>
          </p:cNvPr>
          <p:cNvSpPr/>
          <p:nvPr/>
        </p:nvSpPr>
        <p:spPr>
          <a:xfrm rot="18627461">
            <a:off x="5379157" y="4914588"/>
            <a:ext cx="1279010" cy="767838"/>
          </a:xfrm>
          <a:prstGeom prst="ellipse">
            <a:avLst/>
          </a:prstGeom>
          <a:solidFill>
            <a:schemeClr val="accent1">
              <a:lumMod val="60000"/>
              <a:lumOff val="40000"/>
              <a:alpha val="15686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+mj-ea"/>
                <a:ea typeface="+mj-ea"/>
              </a:rPr>
              <a:t>리스폰</a:t>
            </a:r>
            <a:r>
              <a:rPr lang="ko-KR" altLang="en-US" dirty="0">
                <a:latin typeface="+mj-ea"/>
                <a:ea typeface="+mj-ea"/>
              </a:rPr>
              <a:t> 지역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96EEA28-8AFE-A0C5-6203-F8D8CE299380}"/>
              </a:ext>
            </a:extLst>
          </p:cNvPr>
          <p:cNvSpPr txBox="1"/>
          <p:nvPr/>
        </p:nvSpPr>
        <p:spPr>
          <a:xfrm rot="19900838">
            <a:off x="1684396" y="2130330"/>
            <a:ext cx="13149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>
                <a:solidFill>
                  <a:prstClr val="white"/>
                </a:solidFill>
                <a:latin typeface="나눔스퀘어 ExtraBold"/>
                <a:ea typeface="나눔스퀘어 ExtraBold"/>
              </a:rPr>
              <a:t>거점 지역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/>
              <a:ea typeface="나눔스퀘어 ExtraBold"/>
              <a:cs typeface="+mn-cs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97D1074B-9147-7AB6-6897-E3C1554A81D0}"/>
              </a:ext>
            </a:extLst>
          </p:cNvPr>
          <p:cNvSpPr/>
          <p:nvPr/>
        </p:nvSpPr>
        <p:spPr>
          <a:xfrm>
            <a:off x="9325970" y="1674527"/>
            <a:ext cx="72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solidFill>
                  <a:schemeClr val="bg1"/>
                </a:solidFill>
                <a:latin typeface="+mj-ea"/>
                <a:ea typeface="+mj-ea"/>
              </a:rPr>
              <a:t>맵</a:t>
            </a:r>
            <a:endParaRPr lang="ko-KR" altLang="en-US" sz="1900" dirty="0">
              <a:solidFill>
                <a:schemeClr val="bg1"/>
              </a:solidFill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31BA966A-1422-27EF-441A-F2C7D9D72208}"/>
              </a:ext>
            </a:extLst>
          </p:cNvPr>
          <p:cNvSpPr/>
          <p:nvPr/>
        </p:nvSpPr>
        <p:spPr>
          <a:xfrm>
            <a:off x="8965970" y="3754488"/>
            <a:ext cx="144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solidFill>
                  <a:schemeClr val="bg1"/>
                </a:solidFill>
                <a:latin typeface="+mj-ea"/>
                <a:ea typeface="+mj-ea"/>
              </a:rPr>
              <a:t>오브젝트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627D773-8CA6-D679-9C48-611279B58A97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dirty="0"/>
              <a:t>1) </a:t>
            </a:r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정보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261815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CC33278-61DD-8E47-A683-393F7F57E03D}"/>
              </a:ext>
            </a:extLst>
          </p:cNvPr>
          <p:cNvSpPr txBox="1"/>
          <p:nvPr/>
        </p:nvSpPr>
        <p:spPr>
          <a:xfrm>
            <a:off x="765683" y="1354201"/>
            <a:ext cx="11321034" cy="2074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99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3~4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99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플레이어로 진행된다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스테이지는 총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개이며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스테이지를 클리어하면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스테이지로 넘어간다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헬기로 플레이하는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공중전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스테이지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군인으로 플레이하는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지상전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이루어진다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스테이지의 제한 시간은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분이다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C5B22FA7-590B-AFC5-86F7-B44BE23DF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6</a:t>
            </a:fld>
            <a:endParaRPr lang="ko-KR" altLang="en-US">
              <a:solidFill>
                <a:schemeClr val="tx1"/>
              </a:solidFill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7F8F2FC-244F-B73F-FABB-2924DB9A58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7588328"/>
              </p:ext>
            </p:extLst>
          </p:nvPr>
        </p:nvGraphicFramePr>
        <p:xfrm>
          <a:off x="1776000" y="3632587"/>
          <a:ext cx="8639999" cy="25091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8155">
                  <a:extLst>
                    <a:ext uri="{9D8B030D-6E8A-4147-A177-3AD203B41FA5}">
                      <a16:colId xmlns:a16="http://schemas.microsoft.com/office/drawing/2014/main" val="3359675190"/>
                    </a:ext>
                  </a:extLst>
                </a:gridCol>
                <a:gridCol w="3415922">
                  <a:extLst>
                    <a:ext uri="{9D8B030D-6E8A-4147-A177-3AD203B41FA5}">
                      <a16:colId xmlns:a16="http://schemas.microsoft.com/office/drawing/2014/main" val="1647682193"/>
                    </a:ext>
                  </a:extLst>
                </a:gridCol>
                <a:gridCol w="3415922">
                  <a:extLst>
                    <a:ext uri="{9D8B030D-6E8A-4147-A177-3AD203B41FA5}">
                      <a16:colId xmlns:a16="http://schemas.microsoft.com/office/drawing/2014/main" val="3440511237"/>
                    </a:ext>
                  </a:extLst>
                </a:gridCol>
              </a:tblGrid>
              <a:tr h="559103"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rgbClr val="D6DCE5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스테이지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공중전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스테이지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지상전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616089"/>
                  </a:ext>
                </a:extLst>
              </a:tr>
              <a:tr h="9650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클리어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적 헬기 모두 처치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점령 게이지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100%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적 시설 모두 파괴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점령 게이지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100%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8473805"/>
                  </a:ext>
                </a:extLst>
              </a:tr>
              <a:tr h="48251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게임 오버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제한 시간 오버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9334548"/>
                  </a:ext>
                </a:extLst>
              </a:tr>
              <a:tr h="482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모든 플레이어가 사망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78221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246083F-FCE4-835D-D58E-5A74DBA400ED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2218992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FDF3205-547A-FDB0-BF32-8F5BC87811B4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E457FB-4578-171E-3368-0A3F8C673A3F}"/>
              </a:ext>
            </a:extLst>
          </p:cNvPr>
          <p:cNvSpPr txBox="1"/>
          <p:nvPr/>
        </p:nvSpPr>
        <p:spPr>
          <a:xfrm>
            <a:off x="560667" y="2133310"/>
            <a:ext cx="11552532" cy="3370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시작 전 모든 플레이어는 헬기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 중 하나를 선택한다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헬기는 외형에 따라 다른 특성과 능력을 가지고 있다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800100" lvl="1" indent="-342900">
              <a:buFontTx/>
              <a:buChar char="–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내구도와 방어력이 높은 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 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방어형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자가 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수리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800100" lvl="1" indent="-342900">
              <a:buFontTx/>
              <a:buChar char="–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이동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 속도가 높은 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 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스피드형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부스터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800100" lvl="1" indent="-342900">
              <a:spcAft>
                <a:spcPts val="1500"/>
              </a:spcAft>
              <a:buFontTx/>
              <a:buChar char="–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공격력이 높은 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 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공격형</a:t>
            </a:r>
            <a:r>
              <a:rPr lang="en-US" altLang="ko-KR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미사일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시작 시 맵의 우측 하단에서 모든 플레이어들이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리스폰되며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맵 곳곳에 적 헬기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등장한다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헬기들은 플레이어를 향해 전진하며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플레이어들은 적 헬기를 모두 처치하고 거점 지역에 도달해야 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최소 한 명의 플레이어가 거점 지역에 들어가 있을 시 점령 게이지가 차오르며</a:t>
            </a:r>
            <a:r>
              <a:rPr lang="en-US" altLang="ko-KR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100%</a:t>
            </a:r>
            <a:r>
              <a:rPr lang="ko-KR" altLang="en-US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도달하면 </a:t>
            </a:r>
            <a:r>
              <a:rPr lang="ko-KR" altLang="en-US" sz="21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클리어된다</a:t>
            </a:r>
            <a:r>
              <a:rPr lang="en-US" altLang="ko-KR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1BCEF7EF-E6D5-0D95-9B52-27F6BE839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7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249F37B-25B2-EFC4-E657-996BC1AE1F7E}"/>
              </a:ext>
            </a:extLst>
          </p:cNvPr>
          <p:cNvSpPr/>
          <p:nvPr/>
        </p:nvSpPr>
        <p:spPr>
          <a:xfrm>
            <a:off x="825079" y="1425093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881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2859FBE-F905-60D3-A2F1-60315BD96538}"/>
              </a:ext>
            </a:extLst>
          </p:cNvPr>
          <p:cNvSpPr txBox="1"/>
          <p:nvPr/>
        </p:nvSpPr>
        <p:spPr>
          <a:xfrm>
            <a:off x="560667" y="1932677"/>
            <a:ext cx="11552532" cy="3065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헬기는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부위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머리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몸체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꼬리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프로펠러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이루어져 있다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비행 중 장애물에 충돌하거나 적 헬기에게 피격된 경우 손상된 부위가 표시된다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프로펠러나 몸체가 파괴되거나 내구도가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되면 사망하고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 뒤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리스폰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지역에서 부활한다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머리가 파괴되면 조준점이 사라지고 꼬리가 파괴되면 이동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속도가 감소하고 기체가 좌우로 더 흔들린다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22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플레이어가 사망 상태가 되면 게임이 오버된다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388036" y="5235626"/>
            <a:ext cx="1846613" cy="2077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1&gt; 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750" dirty="0">
              <a:solidFill>
                <a:schemeClr val="bg1"/>
              </a:solidFill>
              <a:latin typeface="+mj-ea"/>
              <a:ea typeface="+mj-ea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CE44EA5-F8E2-761E-799A-E1C0223F1A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44" t="7871" r="69931" b="38774"/>
          <a:stretch/>
        </p:blipFill>
        <p:spPr>
          <a:xfrm>
            <a:off x="8157197" y="1202022"/>
            <a:ext cx="785092" cy="1313727"/>
          </a:xfrm>
          <a:prstGeom prst="rect">
            <a:avLst/>
          </a:prstGeom>
        </p:spPr>
      </p:pic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96DD7EBA-CCE8-8E39-DA27-B1D3C22D0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8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C27F9B-90AE-4C99-D882-D3529E264CA3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6875B03-594D-4790-6083-4848FBFE7CF1}"/>
              </a:ext>
            </a:extLst>
          </p:cNvPr>
          <p:cNvSpPr/>
          <p:nvPr/>
        </p:nvSpPr>
        <p:spPr>
          <a:xfrm>
            <a:off x="825079" y="1425093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5C24A5-52C0-8EA3-91B5-07E9DE90326E}"/>
              </a:ext>
            </a:extLst>
          </p:cNvPr>
          <p:cNvSpPr txBox="1"/>
          <p:nvPr/>
        </p:nvSpPr>
        <p:spPr>
          <a:xfrm>
            <a:off x="8942289" y="2238750"/>
            <a:ext cx="2843311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3</a:t>
            </a:r>
            <a:r>
              <a:rPr lang="en-US" altLang="ko-KR" sz="1200" b="1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&gt; </a:t>
            </a:r>
            <a:r>
              <a:rPr lang="ko-KR" altLang="en-US" sz="1200" b="1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부위 별 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손상 및 파괴 표시 예시</a:t>
            </a:r>
            <a:endParaRPr lang="en-US" altLang="ko-KR" sz="1200" b="1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</p:spTree>
    <p:extLst>
      <p:ext uri="{BB962C8B-B14F-4D97-AF65-F5344CB8AC3E}">
        <p14:creationId xmlns:p14="http://schemas.microsoft.com/office/powerpoint/2010/main" val="136397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388036" y="5235626"/>
            <a:ext cx="1846613" cy="2077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1&gt; 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750" dirty="0">
              <a:solidFill>
                <a:schemeClr val="bg1"/>
              </a:solidFill>
              <a:latin typeface="+mj-ea"/>
              <a:ea typeface="+mj-ea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96DD7EBA-CCE8-8E39-DA27-B1D3C22D0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9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3ECF05-A1F4-F374-3703-6DD3AFB6A914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3AE52B-7067-B36D-4A9B-DD4DC82308B1}"/>
              </a:ext>
            </a:extLst>
          </p:cNvPr>
          <p:cNvSpPr txBox="1"/>
          <p:nvPr/>
        </p:nvSpPr>
        <p:spPr>
          <a:xfrm>
            <a:off x="560667" y="2111906"/>
            <a:ext cx="11552532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플레이어는 총과 수류탄을 사용한다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시작 시 맵의 우측 하단에서 모든 플레이어들이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리스폰되며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맵 곳곳에 벙커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대공포 등의 적 전투 시설이 배치된다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전투 시설들은 플레이어를 향해 공격하며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플레이어들은 전투 시설을 모두 파괴하고 거점 지역까지 도달해야 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스테이지와 동일한 방식으로 거점 점령 게이지가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100%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도달하면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클리어된다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FC08D89F-6C3B-1CE6-5422-69BB15290151}"/>
              </a:ext>
            </a:extLst>
          </p:cNvPr>
          <p:cNvSpPr/>
          <p:nvPr/>
        </p:nvSpPr>
        <p:spPr>
          <a:xfrm>
            <a:off x="825079" y="1425093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97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2734</TotalTime>
  <Words>3186</Words>
  <Application>Microsoft Office PowerPoint</Application>
  <PresentationFormat>와이드스크린</PresentationFormat>
  <Paragraphs>582</Paragraphs>
  <Slides>36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42" baseType="lpstr">
      <vt:lpstr>나눔스퀘어 Bold</vt:lpstr>
      <vt:lpstr>나눔스퀘어 ExtraBold</vt:lpstr>
      <vt:lpstr>맑은 고딕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세철</cp:lastModifiedBy>
  <cp:revision>40</cp:revision>
  <dcterms:created xsi:type="dcterms:W3CDTF">2021-02-14T00:18:03Z</dcterms:created>
  <dcterms:modified xsi:type="dcterms:W3CDTF">2022-12-04T17:33:58Z</dcterms:modified>
</cp:coreProperties>
</file>

<file path=docProps/thumbnail.jpeg>
</file>